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38" r:id="rId1"/>
  </p:sldMasterIdLst>
  <p:notesMasterIdLst>
    <p:notesMasterId r:id="rId22"/>
  </p:notesMasterIdLst>
  <p:handoutMasterIdLst>
    <p:handoutMasterId r:id="rId23"/>
  </p:handoutMasterIdLst>
  <p:sldIdLst>
    <p:sldId id="1057" r:id="rId2"/>
    <p:sldId id="1363" r:id="rId3"/>
    <p:sldId id="1365" r:id="rId4"/>
    <p:sldId id="1411" r:id="rId5"/>
    <p:sldId id="1377" r:id="rId6"/>
    <p:sldId id="1412" r:id="rId7"/>
    <p:sldId id="1419" r:id="rId8"/>
    <p:sldId id="1420" r:id="rId9"/>
    <p:sldId id="1421" r:id="rId10"/>
    <p:sldId id="1417" r:id="rId11"/>
    <p:sldId id="1378" r:id="rId12"/>
    <p:sldId id="1422" r:id="rId13"/>
    <p:sldId id="1376" r:id="rId14"/>
    <p:sldId id="1413" r:id="rId15"/>
    <p:sldId id="1423" r:id="rId16"/>
    <p:sldId id="1424" r:id="rId17"/>
    <p:sldId id="1425" r:id="rId18"/>
    <p:sldId id="1414" r:id="rId19"/>
    <p:sldId id="1415" r:id="rId20"/>
    <p:sldId id="1416" r:id="rId21"/>
  </p:sldIdLst>
  <p:sldSz cx="9904413" cy="6858000"/>
  <p:notesSz cx="6669088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4110">
          <p15:clr>
            <a:srgbClr val="A4A3A4"/>
          </p15:clr>
        </p15:guide>
        <p15:guide id="4" pos="6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  <a:srgbClr val="0066FF"/>
    <a:srgbClr val="FFFFCC"/>
    <a:srgbClr val="3366FF"/>
    <a:srgbClr val="CC6600"/>
    <a:srgbClr val="CCFF99"/>
    <a:srgbClr val="99FF66"/>
    <a:srgbClr val="FFCC6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87" autoAdjust="0"/>
    <p:restoredTop sz="95693" autoAdjust="0"/>
  </p:normalViewPr>
  <p:slideViewPr>
    <p:cSldViewPr>
      <p:cViewPr varScale="1">
        <p:scale>
          <a:sx n="111" d="100"/>
          <a:sy n="111" d="100"/>
        </p:scale>
        <p:origin x="1230" y="108"/>
      </p:cViewPr>
      <p:guideLst>
        <p:guide orient="horz" pos="2704"/>
        <p:guide orient="horz" pos="436"/>
        <p:guide orient="horz" pos="4110"/>
        <p:guide pos="6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246" y="-84"/>
      </p:cViewPr>
      <p:guideLst>
        <p:guide orient="horz" pos="3128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7079" y="3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C41402AC-46DA-4BB5-B23E-323091253983}" type="datetimeFigureOut">
              <a:rPr lang="ko-KR" altLang="en-US" smtClean="0"/>
              <a:pPr/>
              <a:t>2019-04-04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30227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7079" y="9430227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87021C6C-4928-4C15-90B2-A8F0AB16885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4133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90665" cy="496967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6866" y="2"/>
            <a:ext cx="2890665" cy="496967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D036CF3-54B6-4F86-97DC-80FE1CD96E18}" type="datetimeFigureOut">
              <a:rPr lang="ko-KR" altLang="en-US"/>
              <a:pPr>
                <a:defRPr/>
              </a:pPr>
              <a:t>2019-04-04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47700" y="744538"/>
            <a:ext cx="53736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601" y="4715634"/>
            <a:ext cx="5335893" cy="4467939"/>
          </a:xfrm>
          <a:prstGeom prst="rect">
            <a:avLst/>
          </a:prstGeom>
        </p:spPr>
        <p:txBody>
          <a:bodyPr vert="horz" lIns="91422" tIns="45710" rIns="91422" bIns="4571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676"/>
            <a:ext cx="2890665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6866" y="9429676"/>
            <a:ext cx="2890665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C465942-DDB3-4804-ABD8-29F0108E15E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01309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47700" y="744538"/>
            <a:ext cx="53736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FEB837-DEB7-4B1A-A581-DD1ED577C7C0}" type="slidenum">
              <a:rPr lang="en-US" altLang="ko-KR" smtClean="0"/>
              <a:pPr>
                <a:defRPr/>
              </a:pPr>
              <a:t>0</a:t>
            </a:fld>
            <a:endParaRPr lang="en-US" altLang="ko-K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209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0611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3018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1398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3051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2005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6355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2795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 flipV="1">
            <a:off x="4952206" y="548682"/>
            <a:ext cx="0" cy="62388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빈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표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 bwMode="auto">
          <a:xfrm>
            <a:off x="127670" y="116632"/>
            <a:ext cx="9649072" cy="66247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64363965"/>
              </p:ext>
            </p:extLst>
          </p:nvPr>
        </p:nvGraphicFramePr>
        <p:xfrm>
          <a:off x="1207790" y="72008"/>
          <a:ext cx="8064895" cy="448800"/>
        </p:xfrm>
        <a:graphic>
          <a:graphicData uri="http://schemas.openxmlformats.org/drawingml/2006/table">
            <a:tbl>
              <a:tblPr/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8802"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표준서명</a:t>
                      </a:r>
                      <a:endParaRPr lang="ko-KR" sz="1200" kern="100" baseline="0" dirty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1" hangingPunct="1">
                        <a:lnSpc>
                          <a:spcPct val="9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[ </a:t>
                      </a:r>
                      <a:r>
                        <a:rPr lang="ko-KR" altLang="en-US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 제작 기구 일반 표준서</a:t>
                      </a:r>
                      <a:endParaRPr lang="ko-KR" sz="1600" b="1" kern="100" baseline="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12065" marR="12065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등록</a:t>
                      </a:r>
                      <a:r>
                        <a:rPr lang="en-US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NO</a:t>
                      </a:r>
                      <a:endParaRPr lang="ko-KR" sz="1000" kern="100" baseline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개정</a:t>
                      </a:r>
                      <a:r>
                        <a:rPr lang="en-US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NO</a:t>
                      </a:r>
                      <a:endParaRPr lang="ko-KR" sz="1000" kern="100" baseline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PAGE</a:t>
                      </a:r>
                      <a:endParaRPr lang="ko-KR" sz="1000" kern="100" baseline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baseline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2</a:t>
                      </a:r>
                      <a:endParaRPr lang="ko-KR" sz="1000" kern="100" baseline="0" dirty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baseline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53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9257206" y="173104"/>
            <a:ext cx="56637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o-KR" altLang="en-US" sz="1200" b="0" smtClean="0">
                <a:solidFill>
                  <a:srgbClr val="FF0000"/>
                </a:solidFill>
                <a:latin typeface="Times New Roman" pitchFamily="18" charset="0"/>
                <a:ea typeface="휴먼옛체" pitchFamily="18" charset="-127"/>
              </a:rPr>
              <a:t>일반</a:t>
            </a:r>
            <a:endParaRPr lang="ko-KR" altLang="en-US" sz="1200" b="0" dirty="0">
              <a:solidFill>
                <a:srgbClr val="FF0000"/>
              </a:solidFill>
              <a:latin typeface="Times New Roman" pitchFamily="18" charset="0"/>
              <a:ea typeface="휴먼옛체" pitchFamily="18" charset="-127"/>
            </a:endParaRPr>
          </a:p>
        </p:txBody>
      </p:sp>
      <p:pic>
        <p:nvPicPr>
          <p:cNvPr id="9" name="그림 8"/>
          <p:cNvPicPr/>
          <p:nvPr userDrawn="1"/>
        </p:nvPicPr>
        <p:blipFill>
          <a:blip r:embed="rId5" cstate="print">
            <a:lum/>
            <a:extLst/>
          </a:blip>
          <a:stretch>
            <a:fillRect/>
          </a:stretch>
        </p:blipFill>
        <p:spPr>
          <a:xfrm rot="21600000">
            <a:off x="199678" y="125835"/>
            <a:ext cx="792088" cy="332656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 bwMode="auto">
          <a:xfrm>
            <a:off x="58723" y="564554"/>
            <a:ext cx="9776742" cy="6228000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 bwMode="auto">
          <a:xfrm flipH="1">
            <a:off x="3776463" y="561965"/>
            <a:ext cx="6072288" cy="0"/>
          </a:xfrm>
          <a:prstGeom prst="line">
            <a:avLst/>
          </a:prstGeom>
          <a:ln w="12700">
            <a:solidFill>
              <a:srgbClr val="9CDFE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 bwMode="auto">
          <a:xfrm flipH="1">
            <a:off x="55663" y="561965"/>
            <a:ext cx="6072288" cy="0"/>
          </a:xfrm>
          <a:prstGeom prst="line">
            <a:avLst/>
          </a:prstGeom>
          <a:ln w="12700">
            <a:solidFill>
              <a:srgbClr val="91B0ED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슬라이드 번호 개체 틀 19"/>
          <p:cNvSpPr>
            <a:spLocks noGrp="1"/>
          </p:cNvSpPr>
          <p:nvPr>
            <p:ph type="sldNum" sz="quarter" idx="4"/>
          </p:nvPr>
        </p:nvSpPr>
        <p:spPr>
          <a:xfrm>
            <a:off x="7097713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8497B-FA20-4612-AD16-72DD056FF1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TextBox 20"/>
          <p:cNvSpPr txBox="1"/>
          <p:nvPr userDrawn="1"/>
        </p:nvSpPr>
        <p:spPr>
          <a:xfrm>
            <a:off x="8454401" y="294516"/>
            <a:ext cx="7184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en-US" altLang="ko-KR" sz="1000" baseline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fld id="{D776C30C-C4D9-4D32-BCB6-DC1D8849264E}" type="slidenum">
              <a:rPr lang="en-US" altLang="ko-KR" sz="1000" smtClean="0">
                <a:solidFill>
                  <a:srgbClr val="000000"/>
                </a:solidFill>
                <a:latin typeface="+mn-ea"/>
                <a:ea typeface="+mn-ea"/>
              </a:rPr>
              <a:pPr algn="ctr"/>
              <a:t>‹#›</a:t>
            </a:fld>
            <a:r>
              <a:rPr lang="en-US" altLang="ko-KR" sz="10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00"/>
                </a:solidFill>
                <a:latin typeface="+mn-ea"/>
                <a:ea typeface="+mn-ea"/>
              </a:rPr>
              <a:t>/ </a:t>
            </a:r>
            <a:r>
              <a:rPr lang="en-US" altLang="ko-KR" sz="1000" smtClean="0">
                <a:solidFill>
                  <a:srgbClr val="000000"/>
                </a:solidFill>
                <a:latin typeface="+mn-ea"/>
                <a:ea typeface="+mn-ea"/>
              </a:rPr>
              <a:t>19</a:t>
            </a:r>
            <a:endParaRPr lang="ko-KR" altLang="en-US" sz="10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50" r:id="rId2"/>
    <p:sldLayoutId id="2147483751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2"/>
          <p:cNvSpPr txBox="1">
            <a:spLocks noChangeArrowheads="1"/>
          </p:cNvSpPr>
          <p:nvPr/>
        </p:nvSpPr>
        <p:spPr bwMode="auto">
          <a:xfrm>
            <a:off x="3116001" y="5733256"/>
            <a:ext cx="3672408" cy="49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200">
                <a:latin typeface="맑은 고딕" pitchFamily="50" charset="-127"/>
                <a:ea typeface="맑은 고딕" pitchFamily="50" charset="-127"/>
              </a:rPr>
              <a:t>소형</a:t>
            </a:r>
            <a:r>
              <a:rPr lang="en-US" altLang="ko-KR" sz="220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2200">
                <a:latin typeface="맑은 고딕" pitchFamily="50" charset="-127"/>
                <a:ea typeface="맑은 고딕" pitchFamily="50" charset="-127"/>
              </a:rPr>
              <a:t>중대형</a:t>
            </a:r>
            <a:r>
              <a:rPr lang="en-US" altLang="ko-KR" sz="220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200">
                <a:latin typeface="맑은 고딕" pitchFamily="50" charset="-127"/>
                <a:ea typeface="맑은 고딕" pitchFamily="50" charset="-127"/>
              </a:rPr>
              <a:t>전지사업부</a:t>
            </a:r>
            <a:endParaRPr lang="en-US" altLang="ko-KR" sz="2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AutoShape 8"/>
          <p:cNvSpPr>
            <a:spLocks noChangeArrowheads="1"/>
          </p:cNvSpPr>
          <p:nvPr/>
        </p:nvSpPr>
        <p:spPr bwMode="auto">
          <a:xfrm>
            <a:off x="1135782" y="1844824"/>
            <a:ext cx="7848872" cy="122413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10000"/>
              </a:lnSpc>
            </a:pPr>
            <a:r>
              <a:rPr lang="en-US" altLang="ko-KR" sz="3600" b="1" spc="200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3600" b="1" spc="200" dirty="0" smtClean="0">
                <a:latin typeface="맑은 고딕" pitchFamily="50" charset="-127"/>
                <a:ea typeface="맑은 고딕" pitchFamily="50" charset="-127"/>
              </a:rPr>
              <a:t>공용</a:t>
            </a:r>
            <a:r>
              <a:rPr lang="en-US" altLang="ko-KR" sz="3600" b="1" spc="200" dirty="0" smtClean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3600" b="1" spc="200" dirty="0" smtClean="0">
                <a:latin typeface="맑은 고딕" pitchFamily="50" charset="-127"/>
                <a:ea typeface="맑은 고딕" pitchFamily="50" charset="-127"/>
              </a:rPr>
              <a:t>설비 제작 기구 일반 표준서</a:t>
            </a:r>
          </a:p>
        </p:txBody>
      </p:sp>
      <p:sp>
        <p:nvSpPr>
          <p:cNvPr id="77" name="Rectangle 2"/>
          <p:cNvSpPr txBox="1">
            <a:spLocks noChangeArrowheads="1"/>
          </p:cNvSpPr>
          <p:nvPr/>
        </p:nvSpPr>
        <p:spPr bwMode="auto">
          <a:xfrm>
            <a:off x="4166171" y="4581128"/>
            <a:ext cx="1572068" cy="28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’19.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04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. 30.</a:t>
            </a:r>
            <a:endParaRPr lang="ko-KR" altLang="en-US" sz="18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표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3818"/>
              </p:ext>
            </p:extLst>
          </p:nvPr>
        </p:nvGraphicFramePr>
        <p:xfrm>
          <a:off x="199678" y="253635"/>
          <a:ext cx="4680521" cy="6343717"/>
        </p:xfrm>
        <a:graphic>
          <a:graphicData uri="http://schemas.openxmlformats.org/drawingml/2006/table">
            <a:tbl>
              <a:tblPr/>
              <a:tblGrid>
                <a:gridCol w="728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6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6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8322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표준서명</a:t>
                      </a:r>
                      <a:endParaRPr lang="ko-KR" sz="1000" b="1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[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 제작 기구 일반 표준서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입</a:t>
                      </a:r>
                      <a:r>
                        <a:rPr 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안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심</a:t>
                      </a:r>
                      <a:r>
                        <a:rPr 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승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인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결</a:t>
                      </a:r>
                      <a:r>
                        <a:rPr 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정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886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분 류 번 호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121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적 용 범 위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□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전사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□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제품군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(           )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■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사업부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(           )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36">
                <a:tc gridSpan="5">
                  <a:txBody>
                    <a:bodyPr/>
                    <a:lstStyle/>
                    <a:p>
                      <a:pPr algn="ctr" fontAlgn="b" latinLnBrk="1">
                        <a:lnSpc>
                          <a:spcPct val="17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신청내용과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같이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(□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전사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□</a:t>
                      </a:r>
                      <a:r>
                        <a:rPr lang="ko-KR" sz="1000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제품군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■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사업부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표준서를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(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□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제정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■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□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폐기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하고자 합니다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.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altLang="ko-KR" sz="1000" u="sng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u="sng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결정권자 </a:t>
                      </a:r>
                      <a:r>
                        <a:rPr lang="ko-KR" sz="1000" u="sng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지시사항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870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 안 일 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2019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년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04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월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30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일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기안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347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시 행 일 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2019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년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05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월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01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일부터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시행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391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 안 부 서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소형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기술팀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434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안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이 인 순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☎(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천안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1759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※ </a:t>
                      </a: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표준서관리부서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322">
                <a:tc>
                  <a:txBody>
                    <a:bodyPr/>
                    <a:lstStyle/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제정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  <a:r>
                        <a:rPr lang="ko-KR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endParaRPr lang="en-US" altLang="ko-KR" sz="1000" b="1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en-US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폐기 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[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제작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기구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일반 표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준서</a:t>
                      </a:r>
                      <a:endParaRPr lang="ko-KR" alt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9009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 안 내 용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요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약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양산설비및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관련 부대설비 제작</a:t>
                      </a: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설치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</a:p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시운전 및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양산 사양 규정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.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259">
                <a:tc rowSpan="4">
                  <a:txBody>
                    <a:bodyPr/>
                    <a:lstStyle/>
                    <a:p>
                      <a:pPr algn="ctr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관 련 부 서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합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기술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제조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구매</a:t>
                      </a:r>
                      <a:endParaRPr lang="en-US" altLang="ko-KR" sz="1000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합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견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56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2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4128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배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포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처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" latinLnBrk="1" hangingPunct="1">
                        <a:lnSpc>
                          <a:spcPct val="7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1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. </a:t>
                      </a:r>
                      <a:r>
                        <a:rPr lang="ko-KR" altLang="en-US" sz="1000" smtClean="0">
                          <a:latin typeface="맑은 고딕" pitchFamily="50" charset="-127"/>
                          <a:ea typeface="+mn-ea"/>
                        </a:rPr>
                        <a:t>소형</a:t>
                      </a:r>
                      <a:r>
                        <a:rPr lang="en-US" altLang="ko-KR" sz="1000" smtClean="0">
                          <a:latin typeface="맑은 고딕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000" smtClean="0">
                          <a:latin typeface="맑은 고딕" pitchFamily="50" charset="-127"/>
                          <a:ea typeface="+mn-ea"/>
                        </a:rPr>
                        <a:t>중대형</a:t>
                      </a:r>
                      <a:r>
                        <a:rPr lang="en-US" altLang="ko-KR" sz="1000" smtClean="0">
                          <a:latin typeface="맑은 고딕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000" smtClean="0">
                          <a:latin typeface="맑은 고딕" pitchFamily="50" charset="-127"/>
                          <a:ea typeface="+mn-ea"/>
                        </a:rPr>
                        <a:t>전지사업부</a:t>
                      </a:r>
                      <a:r>
                        <a:rPr lang="en-US" altLang="ko-KR" sz="1000" kern="10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000" kern="100" baseline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100" baseline="0" smtClean="0">
                          <a:latin typeface="+mn-ea"/>
                          <a:ea typeface="+mn-ea"/>
                        </a:rPr>
                        <a:t>기술팀</a:t>
                      </a:r>
                      <a:endParaRPr lang="en-US" altLang="ko-KR" sz="1000" smtClean="0">
                        <a:latin typeface="맑은 고딕" pitchFamily="50" charset="-127"/>
                        <a:ea typeface="+mn-ea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96448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비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고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          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※ </a:t>
                      </a:r>
                      <a:r>
                        <a:rPr lang="ko-KR" sz="1000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배포일자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8209">
                <a:tc gridSpan="9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※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표시는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표준서관리부서에서 기록할 사항이므로 기안부서에서는 기록하지 말 것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306704"/>
              </p:ext>
            </p:extLst>
          </p:nvPr>
        </p:nvGraphicFramePr>
        <p:xfrm>
          <a:off x="5024214" y="254192"/>
          <a:ext cx="4680520" cy="6383845"/>
        </p:xfrm>
        <a:graphic>
          <a:graphicData uri="http://schemas.openxmlformats.org/drawingml/2006/table">
            <a:tbl>
              <a:tblPr/>
              <a:tblGrid>
                <a:gridCol w="553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3316">
                <a:tc gridSpan="6">
                  <a:txBody>
                    <a:bodyPr/>
                    <a:lstStyle/>
                    <a:p>
                      <a:pPr algn="ctr" fontAlgn="b" latinLnBrk="1">
                        <a:lnSpc>
                          <a:spcPct val="76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 정 이 </a:t>
                      </a:r>
                      <a:r>
                        <a:rPr lang="ko-KR" sz="1000" b="1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력</a:t>
                      </a:r>
                      <a:r>
                        <a:rPr lang="ko-KR" sz="1000" b="1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서</a:t>
                      </a:r>
                      <a:endParaRPr lang="ko-KR" sz="1000" b="1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141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표준서명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[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 제작 기구 일반 표준서</a:t>
                      </a:r>
                      <a:endParaRPr lang="en-US" altLang="ko-KR" sz="1000" kern="1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분류번호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119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NO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개정일자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.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 내용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endParaRPr lang="en-US" altLang="ko-KR" sz="1000" b="1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PAGE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기안자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기안부서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7269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1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2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‘18.05.17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‘19.04.30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신규 제정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ALL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일부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이인순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이인순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소형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기술팀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marL="0" marR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소형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기술팀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marL="0" marR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87" name="Rectangle 31"/>
          <p:cNvSpPr>
            <a:spLocks noChangeArrowheads="1"/>
          </p:cNvSpPr>
          <p:nvPr/>
        </p:nvSpPr>
        <p:spPr bwMode="auto">
          <a:xfrm>
            <a:off x="55662" y="624696"/>
            <a:ext cx="4824535" cy="4926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 [ </a:t>
            </a:r>
            <a:r>
              <a:rPr lang="ko-KR" altLang="en-US" sz="1000" b="1" dirty="0" smtClean="0">
                <a:latin typeface="+mn-ea"/>
                <a:ea typeface="+mn-ea"/>
              </a:rPr>
              <a:t>목 차 </a:t>
            </a:r>
            <a:r>
              <a:rPr lang="en-US" altLang="ko-KR" sz="1000" b="1" dirty="0" smtClean="0">
                <a:latin typeface="+mn-ea"/>
                <a:ea typeface="+mn-ea"/>
              </a:rPr>
              <a:t>] </a:t>
            </a:r>
          </a:p>
          <a:p>
            <a:pPr>
              <a:lnSpc>
                <a:spcPts val="1300"/>
              </a:lnSpc>
            </a:pP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 1. </a:t>
            </a:r>
            <a:r>
              <a:rPr lang="ko-KR" altLang="en-US" sz="1000" b="1" dirty="0" smtClean="0">
                <a:latin typeface="+mn-ea"/>
                <a:ea typeface="+mn-ea"/>
              </a:rPr>
              <a:t>목적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</a:t>
            </a:r>
            <a:r>
              <a:rPr lang="en-US" altLang="ko-KR" sz="1000" b="1" dirty="0">
                <a:latin typeface="+mn-ea"/>
                <a:ea typeface="+mn-ea"/>
              </a:rPr>
              <a:t>2. </a:t>
            </a:r>
            <a:r>
              <a:rPr lang="ko-KR" altLang="en-US" sz="1000" b="1" dirty="0" smtClean="0">
                <a:latin typeface="+mn-ea"/>
                <a:ea typeface="+mn-ea"/>
              </a:rPr>
              <a:t>적용 범위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   (1) </a:t>
            </a:r>
            <a:r>
              <a:rPr lang="ko-KR" altLang="en-US" sz="1000" dirty="0" smtClean="0">
                <a:latin typeface="+mn-ea"/>
                <a:ea typeface="+mn-ea"/>
              </a:rPr>
              <a:t>적용 기종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 (2) </a:t>
            </a:r>
            <a:r>
              <a:rPr lang="ko-KR" altLang="en-US" sz="1000" dirty="0" smtClean="0">
                <a:latin typeface="+mn-ea"/>
                <a:ea typeface="+mn-ea"/>
              </a:rPr>
              <a:t>적용 거점</a:t>
            </a:r>
            <a:r>
              <a:rPr lang="en-US" altLang="ko-KR" sz="1000" dirty="0" smtClean="0">
                <a:latin typeface="+mn-ea"/>
                <a:ea typeface="+mn-ea"/>
              </a:rPr>
              <a:t> </a:t>
            </a:r>
          </a:p>
          <a:p>
            <a:pPr>
              <a:lnSpc>
                <a:spcPts val="1300"/>
              </a:lnSpc>
            </a:pP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</a:t>
            </a:r>
            <a:r>
              <a:rPr lang="en-US" altLang="ko-KR" sz="1000" b="1" dirty="0">
                <a:latin typeface="+mn-ea"/>
                <a:ea typeface="+mn-ea"/>
              </a:rPr>
              <a:t> 3. </a:t>
            </a:r>
            <a:r>
              <a:rPr lang="ko-KR" altLang="en-US" sz="1000" b="1" dirty="0" smtClean="0">
                <a:latin typeface="+mn-ea"/>
                <a:ea typeface="+mn-ea"/>
              </a:rPr>
              <a:t>기구 설계</a:t>
            </a:r>
            <a:r>
              <a:rPr lang="en-US" altLang="ko-KR" sz="1000" b="1" dirty="0">
                <a:latin typeface="+mn-ea"/>
                <a:ea typeface="+mn-ea"/>
              </a:rPr>
              <a:t> 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(1</a:t>
            </a:r>
            <a:r>
              <a:rPr lang="en-US" altLang="ko-KR" sz="1000" dirty="0" smtClean="0">
                <a:latin typeface="+mn-ea"/>
                <a:ea typeface="+mn-ea"/>
              </a:rPr>
              <a:t>) </a:t>
            </a:r>
            <a:r>
              <a:rPr lang="ko-KR" altLang="en-US" sz="1000" dirty="0" smtClean="0">
                <a:latin typeface="+mn-ea"/>
                <a:ea typeface="+mn-ea"/>
              </a:rPr>
              <a:t>도면 설계</a:t>
            </a: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</a:t>
            </a:r>
            <a:r>
              <a:rPr lang="en-US" altLang="ko-KR" sz="1000" dirty="0" smtClean="0">
                <a:latin typeface="+mn-ea"/>
                <a:ea typeface="+mn-ea"/>
              </a:rPr>
              <a:t>  (2) DR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 (3) </a:t>
            </a:r>
            <a:r>
              <a:rPr lang="ko-KR" altLang="en-US" sz="1000" dirty="0" smtClean="0">
                <a:latin typeface="+mn-ea"/>
                <a:ea typeface="+mn-ea"/>
              </a:rPr>
              <a:t>이물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소음</a:t>
            </a:r>
            <a:r>
              <a:rPr lang="en-US" altLang="ko-KR" sz="1000" dirty="0" smtClean="0">
                <a:latin typeface="+mn-ea"/>
                <a:ea typeface="+mn-ea"/>
              </a:rPr>
              <a:t>, JIG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</a:t>
            </a:r>
            <a:r>
              <a:rPr lang="en-US" altLang="ko-KR" sz="1000" dirty="0">
                <a:latin typeface="+mn-ea"/>
                <a:ea typeface="+mn-ea"/>
              </a:rPr>
              <a:t>   </a:t>
            </a:r>
            <a:r>
              <a:rPr lang="en-US" altLang="ko-KR" sz="1000" dirty="0" smtClean="0">
                <a:latin typeface="+mn-ea"/>
                <a:ea typeface="+mn-ea"/>
              </a:rPr>
              <a:t>(4) </a:t>
            </a:r>
            <a:r>
              <a:rPr lang="ko-KR" altLang="en-US" sz="1000" dirty="0" smtClean="0">
                <a:latin typeface="+mn-ea"/>
                <a:ea typeface="+mn-ea"/>
              </a:rPr>
              <a:t>안전 환경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    </a:t>
            </a:r>
            <a:r>
              <a:rPr lang="en-US" altLang="ko-KR" sz="1000" dirty="0" smtClean="0">
                <a:latin typeface="+mn-ea"/>
                <a:ea typeface="+mn-ea"/>
              </a:rPr>
              <a:t>(5) </a:t>
            </a:r>
            <a:r>
              <a:rPr lang="ko-KR" altLang="en-US" sz="1000" dirty="0" smtClean="0">
                <a:latin typeface="+mn-ea"/>
                <a:ea typeface="+mn-ea"/>
              </a:rPr>
              <a:t>에너지 경영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(6) Utility</a:t>
            </a:r>
          </a:p>
          <a:p>
            <a:pPr>
              <a:lnSpc>
                <a:spcPts val="1300"/>
              </a:lnSpc>
            </a:pP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 4. </a:t>
            </a:r>
            <a:r>
              <a:rPr lang="ko-KR" altLang="en-US" sz="1000" b="1" dirty="0" smtClean="0">
                <a:latin typeface="+mn-ea"/>
                <a:ea typeface="+mn-ea"/>
              </a:rPr>
              <a:t>기구 제작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</a:t>
            </a:r>
            <a:r>
              <a:rPr lang="en-US" altLang="ko-KR" sz="1000" dirty="0" smtClean="0">
                <a:latin typeface="+mn-ea"/>
                <a:ea typeface="+mn-ea"/>
              </a:rPr>
              <a:t>   (1) </a:t>
            </a:r>
            <a:r>
              <a:rPr lang="ko-KR" altLang="en-US" sz="1000" dirty="0" err="1" smtClean="0">
                <a:latin typeface="+mn-ea"/>
                <a:ea typeface="+mn-ea"/>
              </a:rPr>
              <a:t>본체부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 (2) </a:t>
            </a:r>
            <a:r>
              <a:rPr lang="ko-KR" altLang="en-US" sz="1000" dirty="0" err="1" smtClean="0">
                <a:latin typeface="+mn-ea"/>
                <a:ea typeface="+mn-ea"/>
              </a:rPr>
              <a:t>구동부</a:t>
            </a:r>
            <a:r>
              <a:rPr lang="en-US" altLang="ko-KR" sz="1000" dirty="0" smtClean="0">
                <a:latin typeface="+mn-ea"/>
                <a:ea typeface="+mn-ea"/>
              </a:rPr>
              <a:t>/</a:t>
            </a:r>
            <a:r>
              <a:rPr lang="ko-KR" altLang="en-US" sz="1000" dirty="0" err="1" smtClean="0">
                <a:latin typeface="+mn-ea"/>
                <a:ea typeface="+mn-ea"/>
              </a:rPr>
              <a:t>전동부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(3) </a:t>
            </a:r>
            <a:r>
              <a:rPr lang="ko-KR" altLang="en-US" sz="1000" dirty="0" smtClean="0">
                <a:latin typeface="+mn-ea"/>
                <a:ea typeface="+mn-ea"/>
              </a:rPr>
              <a:t>유</a:t>
            </a:r>
            <a:r>
              <a:rPr lang="en-US" altLang="ko-KR" sz="1000" dirty="0" smtClean="0">
                <a:latin typeface="+mn-ea"/>
                <a:ea typeface="+mn-ea"/>
              </a:rPr>
              <a:t>/</a:t>
            </a:r>
            <a:r>
              <a:rPr lang="ko-KR" altLang="en-US" sz="1000" dirty="0" err="1" smtClean="0">
                <a:latin typeface="+mn-ea"/>
                <a:ea typeface="+mn-ea"/>
              </a:rPr>
              <a:t>공압부</a:t>
            </a:r>
            <a:r>
              <a:rPr lang="en-US" altLang="ko-KR" sz="1000" b="1" dirty="0" smtClean="0">
                <a:latin typeface="+mn-ea"/>
                <a:ea typeface="+mn-ea"/>
              </a:rPr>
              <a:t>  </a:t>
            </a: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  </a:t>
            </a:r>
            <a:r>
              <a:rPr lang="en-US" altLang="ko-KR" sz="1000" dirty="0">
                <a:latin typeface="+mn-ea"/>
                <a:ea typeface="+mn-ea"/>
              </a:rPr>
              <a:t>(4) </a:t>
            </a:r>
            <a:r>
              <a:rPr lang="ko-KR" altLang="en-US" sz="1000" dirty="0" smtClean="0">
                <a:latin typeface="+mn-ea"/>
                <a:ea typeface="+mn-ea"/>
              </a:rPr>
              <a:t>급유</a:t>
            </a:r>
            <a:r>
              <a:rPr lang="en-US" altLang="ko-KR" sz="1000" dirty="0" smtClean="0">
                <a:latin typeface="+mn-ea"/>
                <a:ea typeface="+mn-ea"/>
              </a:rPr>
              <a:t>/</a:t>
            </a:r>
            <a:r>
              <a:rPr lang="ko-KR" altLang="en-US" sz="1000" dirty="0" smtClean="0">
                <a:latin typeface="+mn-ea"/>
                <a:ea typeface="+mn-ea"/>
              </a:rPr>
              <a:t>윤활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(5) </a:t>
            </a:r>
            <a:r>
              <a:rPr lang="ko-KR" altLang="en-US" sz="1000" dirty="0" smtClean="0">
                <a:latin typeface="+mn-ea"/>
                <a:ea typeface="+mn-ea"/>
              </a:rPr>
              <a:t>배관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(6) </a:t>
            </a:r>
            <a:r>
              <a:rPr lang="ko-KR" altLang="en-US" sz="1000" dirty="0" smtClean="0">
                <a:latin typeface="+mn-ea"/>
                <a:ea typeface="+mn-ea"/>
              </a:rPr>
              <a:t>약품 공정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(7) </a:t>
            </a:r>
            <a:r>
              <a:rPr lang="ko-KR" altLang="en-US" sz="1000" dirty="0" smtClean="0">
                <a:latin typeface="+mn-ea"/>
                <a:ea typeface="+mn-ea"/>
              </a:rPr>
              <a:t>재료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(8) </a:t>
            </a:r>
            <a:r>
              <a:rPr lang="ko-KR" altLang="en-US" sz="1000" dirty="0" smtClean="0">
                <a:latin typeface="+mn-ea"/>
                <a:ea typeface="+mn-ea"/>
              </a:rPr>
              <a:t>도색</a:t>
            </a:r>
            <a:r>
              <a:rPr lang="en-US" altLang="ko-KR" sz="1000" dirty="0" smtClean="0">
                <a:latin typeface="+mn-ea"/>
                <a:ea typeface="+mn-ea"/>
              </a:rPr>
              <a:t>/</a:t>
            </a:r>
            <a:r>
              <a:rPr lang="ko-KR" altLang="en-US" sz="1000" dirty="0" smtClean="0">
                <a:latin typeface="+mn-ea"/>
                <a:ea typeface="+mn-ea"/>
              </a:rPr>
              <a:t>도장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(9) </a:t>
            </a:r>
            <a:r>
              <a:rPr lang="ko-KR" altLang="en-US" sz="1000" dirty="0" err="1" smtClean="0">
                <a:latin typeface="+mn-ea"/>
                <a:ea typeface="+mn-ea"/>
              </a:rPr>
              <a:t>측정부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(10) </a:t>
            </a:r>
            <a:r>
              <a:rPr lang="ko-KR" altLang="en-US" sz="1000" dirty="0" err="1" smtClean="0">
                <a:latin typeface="+mn-ea"/>
                <a:ea typeface="+mn-ea"/>
              </a:rPr>
              <a:t>용접부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4952206" y="624696"/>
            <a:ext cx="4824535" cy="62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1.</a:t>
            </a: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 smtClean="0">
                <a:latin typeface="+mn-ea"/>
                <a:ea typeface="+mn-ea"/>
              </a:rPr>
              <a:t>목적</a:t>
            </a:r>
            <a:endParaRPr lang="ko-KR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</a:t>
            </a:r>
            <a:r>
              <a:rPr lang="en-US" altLang="ko-KR" sz="1000" dirty="0" smtClean="0">
                <a:latin typeface="+mn-ea"/>
                <a:ea typeface="+mn-ea"/>
              </a:rPr>
              <a:t> </a:t>
            </a:r>
            <a:r>
              <a:rPr lang="ko-KR" altLang="ko-KR" sz="1000" dirty="0">
                <a:latin typeface="+mn-ea"/>
                <a:ea typeface="+mn-ea"/>
              </a:rPr>
              <a:t>본 </a:t>
            </a:r>
            <a:r>
              <a:rPr lang="en-US" altLang="ko-KR" sz="1000" dirty="0" smtClean="0">
                <a:latin typeface="+mn-ea"/>
                <a:ea typeface="+mn-ea"/>
              </a:rPr>
              <a:t>[ </a:t>
            </a:r>
            <a:r>
              <a:rPr lang="ko-KR" altLang="ko-KR" sz="1000" dirty="0" smtClean="0">
                <a:latin typeface="+mn-ea"/>
                <a:ea typeface="+mn-ea"/>
              </a:rPr>
              <a:t>공용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] </a:t>
            </a:r>
            <a:r>
              <a:rPr lang="ko-KR" altLang="ko-KR" sz="1000" dirty="0">
                <a:latin typeface="+mn-ea"/>
                <a:ea typeface="+mn-ea"/>
              </a:rPr>
              <a:t>설비 제작 일반 표준서는</a:t>
            </a:r>
            <a:r>
              <a:rPr lang="en-US" altLang="ko-KR" sz="1000" dirty="0">
                <a:latin typeface="+mn-ea"/>
                <a:ea typeface="+mn-ea"/>
              </a:rPr>
              <a:t> Samsung SDI(</a:t>
            </a:r>
            <a:r>
              <a:rPr lang="ko-KR" altLang="ko-KR" sz="1000" dirty="0">
                <a:latin typeface="+mn-ea"/>
                <a:ea typeface="+mn-ea"/>
              </a:rPr>
              <a:t>주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ko-KR" sz="1000" dirty="0">
                <a:latin typeface="+mn-ea"/>
                <a:ea typeface="+mn-ea"/>
              </a:rPr>
              <a:t>전지 생산 </a:t>
            </a:r>
            <a:r>
              <a:rPr lang="ko-KR" altLang="ko-KR" sz="1000" dirty="0" err="1" smtClean="0">
                <a:latin typeface="+mn-ea"/>
                <a:ea typeface="+mn-ea"/>
              </a:rPr>
              <a:t>설비</a:t>
            </a:r>
            <a:r>
              <a:rPr lang="ko-KR" altLang="en-US" sz="1000" dirty="0" err="1" smtClean="0">
                <a:latin typeface="+mn-ea"/>
                <a:ea typeface="+mn-ea"/>
              </a:rPr>
              <a:t>및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관련 부대 설비의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기성품 포함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)  </a:t>
            </a:r>
            <a:r>
              <a:rPr lang="ko-KR" altLang="ko-KR" sz="1000" dirty="0">
                <a:latin typeface="+mn-ea"/>
                <a:ea typeface="+mn-ea"/>
              </a:rPr>
              <a:t>설계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제작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 smtClean="0">
                <a:latin typeface="+mn-ea"/>
                <a:ea typeface="+mn-ea"/>
              </a:rPr>
              <a:t>설치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시운전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준공까지의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ko-KR" sz="1000" dirty="0" smtClean="0">
                <a:latin typeface="+mn-ea"/>
                <a:ea typeface="+mn-ea"/>
              </a:rPr>
              <a:t>공통적으로 적용되는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표준서로서 </a:t>
            </a:r>
            <a:r>
              <a:rPr lang="ko-KR" altLang="ko-KR" sz="1000" dirty="0">
                <a:latin typeface="+mn-ea"/>
                <a:ea typeface="+mn-ea"/>
              </a:rPr>
              <a:t>설비의 신뢰성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경제성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 err="1" smtClean="0">
                <a:latin typeface="+mn-ea"/>
                <a:ea typeface="+mn-ea"/>
              </a:rPr>
              <a:t>보전성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안전성을 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ko-KR" sz="1000" dirty="0" smtClean="0">
                <a:latin typeface="+mn-ea"/>
                <a:ea typeface="+mn-ea"/>
              </a:rPr>
              <a:t>높여 </a:t>
            </a:r>
            <a:r>
              <a:rPr lang="ko-KR" altLang="ko-KR" sz="1000" dirty="0">
                <a:latin typeface="+mn-ea"/>
                <a:ea typeface="+mn-ea"/>
              </a:rPr>
              <a:t>생산성 향상을 </a:t>
            </a:r>
            <a:r>
              <a:rPr lang="ko-KR" altLang="ko-KR" sz="1000" dirty="0" smtClean="0">
                <a:latin typeface="+mn-ea"/>
                <a:ea typeface="+mn-ea"/>
              </a:rPr>
              <a:t>극대화하고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ko-KR" sz="1000" dirty="0">
                <a:latin typeface="+mn-ea"/>
                <a:ea typeface="+mn-ea"/>
              </a:rPr>
              <a:t>설비 제작 표준을 정하여 일관성 </a:t>
            </a:r>
            <a:r>
              <a:rPr lang="ko-KR" altLang="ko-KR" sz="1000" dirty="0" smtClean="0">
                <a:latin typeface="+mn-ea"/>
                <a:ea typeface="+mn-ea"/>
              </a:rPr>
              <a:t>있는 설비를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 </a:t>
            </a:r>
            <a:r>
              <a:rPr lang="ko-KR" altLang="ko-KR" sz="1000" dirty="0">
                <a:latin typeface="+mn-ea"/>
                <a:ea typeface="+mn-ea"/>
              </a:rPr>
              <a:t>제작함에 그 </a:t>
            </a:r>
            <a:r>
              <a:rPr lang="ko-KR" altLang="ko-KR" sz="1000" dirty="0" smtClean="0">
                <a:latin typeface="+mn-ea"/>
                <a:ea typeface="+mn-ea"/>
              </a:rPr>
              <a:t>목적이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있다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2. </a:t>
            </a:r>
            <a:r>
              <a:rPr lang="ko-KR" altLang="en-US" sz="1000" b="1" dirty="0" smtClean="0">
                <a:latin typeface="+mn-ea"/>
                <a:ea typeface="+mn-ea"/>
              </a:rPr>
              <a:t>적용 범위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ko-KR" altLang="ko-KR" sz="1000" smtClean="0">
                <a:latin typeface="+mn-ea"/>
                <a:ea typeface="+mn-ea"/>
              </a:rPr>
              <a:t>본 </a:t>
            </a:r>
            <a:r>
              <a:rPr lang="ko-KR" altLang="ko-KR" sz="1000">
                <a:latin typeface="+mn-ea"/>
                <a:ea typeface="+mn-ea"/>
              </a:rPr>
              <a:t>표준서는</a:t>
            </a:r>
            <a:r>
              <a:rPr lang="en-US" altLang="ko-KR" sz="1000">
                <a:latin typeface="+mn-ea"/>
                <a:ea typeface="+mn-ea"/>
              </a:rPr>
              <a:t> Samsung SDI(</a:t>
            </a:r>
            <a:r>
              <a:rPr lang="ko-KR" altLang="ko-KR" sz="1000">
                <a:latin typeface="+mn-ea"/>
                <a:ea typeface="+mn-ea"/>
              </a:rPr>
              <a:t>주</a:t>
            </a:r>
            <a:r>
              <a:rPr lang="en-US" altLang="ko-KR" sz="1000">
                <a:latin typeface="+mn-ea"/>
                <a:ea typeface="+mn-ea"/>
              </a:rPr>
              <a:t>) </a:t>
            </a:r>
            <a:r>
              <a:rPr lang="ko-KR" altLang="ko-KR" sz="1000">
                <a:latin typeface="+mn-ea"/>
                <a:ea typeface="+mn-ea"/>
              </a:rPr>
              <a:t>소형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ko-KR" sz="1000">
                <a:latin typeface="+mn-ea"/>
                <a:ea typeface="+mn-ea"/>
              </a:rPr>
              <a:t>중대형 전지 생산 설비</a:t>
            </a:r>
            <a:r>
              <a:rPr lang="ko-KR" altLang="en-US" sz="1000">
                <a:latin typeface="+mn-ea"/>
                <a:ea typeface="+mn-ea"/>
              </a:rPr>
              <a:t>및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관련 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부대 설비의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기성품 포함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 </a:t>
            </a:r>
            <a:r>
              <a:rPr lang="ko-KR" altLang="ko-KR" sz="1000">
                <a:latin typeface="+mn-ea"/>
                <a:ea typeface="+mn-ea"/>
              </a:rPr>
              <a:t>제작에 한하여 적용되며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ko-KR" sz="1000">
                <a:latin typeface="+mn-ea"/>
                <a:ea typeface="+mn-ea"/>
              </a:rPr>
              <a:t>본 표준서에 기재되지 않은</a:t>
            </a: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 사항은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KS,ISO/ICE, JIS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규격 및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SDI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관련규정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및 설비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8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계통 점검표준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에 따른다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2.1. </a:t>
            </a:r>
            <a:r>
              <a:rPr lang="ko-KR" altLang="en-US" sz="1000" b="1" dirty="0" smtClean="0">
                <a:latin typeface="+mn-ea"/>
                <a:ea typeface="+mn-ea"/>
              </a:rPr>
              <a:t>생산 기종</a:t>
            </a:r>
            <a:endParaRPr lang="ko-KR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       </a:t>
            </a:r>
            <a:r>
              <a:rPr lang="ko-KR" altLang="ko-KR" sz="1000" dirty="0" smtClean="0">
                <a:latin typeface="+mn-ea"/>
                <a:ea typeface="+mn-ea"/>
              </a:rPr>
              <a:t>소형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ko-KR" sz="1000" dirty="0">
                <a:latin typeface="+mn-ea"/>
                <a:ea typeface="+mn-ea"/>
              </a:rPr>
              <a:t>중대형 폴리머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원형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각형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자동차 전지를 모두 포함한다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2.2. </a:t>
            </a:r>
            <a:r>
              <a:rPr lang="ko-KR" altLang="en-US" sz="1000" b="1" dirty="0" smtClean="0">
                <a:latin typeface="+mn-ea"/>
                <a:ea typeface="+mn-ea"/>
              </a:rPr>
              <a:t>생산 거점</a:t>
            </a:r>
            <a:endParaRPr lang="ko-KR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</a:t>
            </a:r>
            <a:r>
              <a:rPr lang="en-US" altLang="ko-KR" sz="1000" dirty="0" smtClean="0">
                <a:latin typeface="+mn-ea"/>
                <a:ea typeface="+mn-ea"/>
              </a:rPr>
              <a:t>        </a:t>
            </a:r>
            <a:r>
              <a:rPr lang="ko-KR" altLang="ko-KR" sz="1000" dirty="0">
                <a:latin typeface="+mn-ea"/>
                <a:ea typeface="+mn-ea"/>
              </a:rPr>
              <a:t>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ko-KR" sz="1000" dirty="0">
                <a:latin typeface="+mn-ea"/>
                <a:ea typeface="+mn-ea"/>
              </a:rPr>
              <a:t>국내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해외 거점 단독생산설비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smtClean="0">
                <a:latin typeface="+mn-ea"/>
                <a:ea typeface="+mn-ea"/>
              </a:rPr>
              <a:t>IN-LINE </a:t>
            </a:r>
            <a:r>
              <a:rPr lang="ko-KR" altLang="ko-KR" sz="1000" dirty="0" err="1" smtClean="0">
                <a:latin typeface="+mn-ea"/>
                <a:ea typeface="+mn-ea"/>
              </a:rPr>
              <a:t>생산설비</a:t>
            </a:r>
            <a:r>
              <a:rPr lang="ko-KR" altLang="en-US" sz="1000" dirty="0" err="1" smtClean="0">
                <a:latin typeface="+mn-ea"/>
                <a:ea typeface="+mn-ea"/>
              </a:rPr>
              <a:t>및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관련 </a:t>
            </a:r>
            <a:endParaRPr lang="en-US" altLang="ko-KR" sz="100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부대설비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기성품 포함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모두를 </a:t>
            </a:r>
            <a:r>
              <a:rPr lang="ko-KR" altLang="ko-KR" sz="1000" dirty="0">
                <a:latin typeface="+mn-ea"/>
                <a:ea typeface="+mn-ea"/>
              </a:rPr>
              <a:t>포함한다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3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기구 설계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3.1. </a:t>
            </a:r>
            <a:r>
              <a:rPr lang="ko-KR" altLang="en-US" sz="1000" b="1" dirty="0" smtClean="0">
                <a:latin typeface="+mn-ea"/>
                <a:ea typeface="+mn-ea"/>
              </a:rPr>
              <a:t>도면 설계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ko-KR" sz="1000" dirty="0">
                <a:latin typeface="+mn-ea"/>
                <a:ea typeface="+mn-ea"/>
              </a:rPr>
              <a:t>설비 설계 前 검토 단계에서 기술팀 보전기술파트와 협의하여 설비의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ko-KR" sz="1000" dirty="0" smtClean="0">
                <a:latin typeface="+mn-ea"/>
                <a:ea typeface="+mn-ea"/>
              </a:rPr>
              <a:t>구조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 err="1">
                <a:latin typeface="+mn-ea"/>
                <a:ea typeface="+mn-ea"/>
              </a:rPr>
              <a:t>구동부</a:t>
            </a:r>
            <a:r>
              <a:rPr lang="en-US" altLang="ko-KR" sz="1000" dirty="0">
                <a:latin typeface="+mn-ea"/>
                <a:ea typeface="+mn-ea"/>
              </a:rPr>
              <a:t>, LAYOUT </a:t>
            </a:r>
            <a:r>
              <a:rPr lang="ko-KR" altLang="ko-KR" sz="1000" dirty="0">
                <a:latin typeface="+mn-ea"/>
                <a:ea typeface="+mn-ea"/>
              </a:rPr>
              <a:t>등을 검토하여 설비의 신뢰성과 </a:t>
            </a:r>
            <a:r>
              <a:rPr lang="ko-KR" altLang="ko-KR" sz="1000" dirty="0" err="1">
                <a:latin typeface="+mn-ea"/>
                <a:ea typeface="+mn-ea"/>
              </a:rPr>
              <a:t>보전성을</a:t>
            </a:r>
            <a:r>
              <a:rPr lang="ko-KR" altLang="ko-KR" sz="1000" dirty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고려한다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ko-KR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ko-KR" sz="1000" dirty="0" smtClean="0">
                <a:latin typeface="+mn-ea"/>
                <a:ea typeface="+mn-ea"/>
              </a:rPr>
              <a:t>상세 </a:t>
            </a:r>
            <a:r>
              <a:rPr lang="ko-KR" altLang="ko-KR" sz="1000" dirty="0">
                <a:latin typeface="+mn-ea"/>
                <a:ea typeface="+mn-ea"/>
              </a:rPr>
              <a:t>내용 하기 참조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ko-KR" sz="1000" dirty="0">
                <a:latin typeface="+mn-ea"/>
                <a:ea typeface="+mn-ea"/>
              </a:rPr>
              <a:t>단 하기 사항 </a:t>
            </a:r>
            <a:r>
              <a:rPr lang="ko-KR" altLang="ko-KR" sz="1000" dirty="0" err="1">
                <a:latin typeface="+mn-ea"/>
                <a:ea typeface="+mn-ea"/>
              </a:rPr>
              <a:t>미적용</a:t>
            </a:r>
            <a:r>
              <a:rPr lang="ko-KR" altLang="ko-KR" sz="1000" dirty="0">
                <a:latin typeface="+mn-ea"/>
                <a:ea typeface="+mn-ea"/>
              </a:rPr>
              <a:t> 시</a:t>
            </a:r>
            <a:r>
              <a:rPr lang="en-US" altLang="ko-KR" sz="1000" dirty="0">
                <a:latin typeface="+mn-ea"/>
                <a:ea typeface="+mn-ea"/>
              </a:rPr>
              <a:t> SDI </a:t>
            </a:r>
            <a:r>
              <a:rPr lang="ko-KR" altLang="ko-KR" sz="1000" dirty="0">
                <a:latin typeface="+mn-ea"/>
                <a:ea typeface="+mn-ea"/>
              </a:rPr>
              <a:t>사전 승인을 득할 것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endParaRPr lang="ko-KR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ko-KR" sz="1000" dirty="0">
                <a:latin typeface="+mn-ea"/>
                <a:ea typeface="+mn-ea"/>
              </a:rPr>
              <a:t>설계 및 제작이 외주인 경우 제작 착수 전에 보전 부서와 도면 협의 후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ko-KR" sz="1000" dirty="0" smtClean="0">
                <a:latin typeface="+mn-ea"/>
                <a:ea typeface="+mn-ea"/>
              </a:rPr>
              <a:t>제작에 </a:t>
            </a:r>
            <a:r>
              <a:rPr lang="ko-KR" altLang="ko-KR" sz="1000" dirty="0">
                <a:latin typeface="+mn-ea"/>
                <a:ea typeface="+mn-ea"/>
              </a:rPr>
              <a:t>착수 하여야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ko-KR" sz="1000" dirty="0" smtClean="0">
                <a:latin typeface="+mn-ea"/>
                <a:ea typeface="+mn-ea"/>
              </a:rPr>
              <a:t>단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설비 제작업체에서 기업비밀을 사유로 제출을 거부할 경우 예외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ko-KR" sz="1000" dirty="0">
                <a:latin typeface="+mn-ea"/>
                <a:ea typeface="+mn-ea"/>
              </a:rPr>
              <a:t>설계 제작이 사내 또는 어느 한 부분이라도 사내일 </a:t>
            </a:r>
            <a:r>
              <a:rPr lang="ko-KR" altLang="ko-KR" sz="1000" dirty="0" smtClean="0">
                <a:latin typeface="+mn-ea"/>
                <a:ea typeface="+mn-ea"/>
              </a:rPr>
              <a:t>경우에도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제작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ko-KR" sz="1000" dirty="0" err="1" smtClean="0">
                <a:latin typeface="+mn-ea"/>
                <a:ea typeface="+mn-ea"/>
              </a:rPr>
              <a:t>착수전에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보전 </a:t>
            </a:r>
            <a:r>
              <a:rPr lang="ko-KR" altLang="ko-KR" sz="1000" dirty="0">
                <a:latin typeface="+mn-ea"/>
                <a:ea typeface="+mn-ea"/>
              </a:rPr>
              <a:t>부서와 도면 </a:t>
            </a:r>
            <a:r>
              <a:rPr lang="ko-KR" altLang="ko-KR" sz="1000" dirty="0" err="1">
                <a:latin typeface="+mn-ea"/>
                <a:ea typeface="+mn-ea"/>
              </a:rPr>
              <a:t>협의후</a:t>
            </a:r>
            <a:r>
              <a:rPr lang="ko-KR" altLang="ko-KR" sz="1000" dirty="0">
                <a:latin typeface="+mn-ea"/>
                <a:ea typeface="+mn-ea"/>
              </a:rPr>
              <a:t> 제작에 착수 하여야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제작 설치 시 설계자는 사용 부서의 실무자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보전 부서의 실무자를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대동하여 </a:t>
            </a:r>
            <a:r>
              <a:rPr lang="ko-KR" altLang="en-US" sz="1000" dirty="0">
                <a:latin typeface="+mn-ea"/>
                <a:ea typeface="+mn-ea"/>
              </a:rPr>
              <a:t>중간 검수를 행하며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요청이 있을 때에는 설계 변경을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검토하고 </a:t>
            </a:r>
            <a:r>
              <a:rPr lang="ko-KR" altLang="en-US" sz="1000" dirty="0">
                <a:latin typeface="+mn-ea"/>
                <a:ea typeface="+mn-ea"/>
              </a:rPr>
              <a:t>검토 결과는 각 실무자와 설계자가 합의하여 시행한다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3.1.5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전자식 안전장치는 작동 상태가 표시되는 구조로 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1"/>
          <p:cNvSpPr>
            <a:spLocks noChangeArrowheads="1"/>
          </p:cNvSpPr>
          <p:nvPr/>
        </p:nvSpPr>
        <p:spPr bwMode="auto">
          <a:xfrm>
            <a:off x="55662" y="620777"/>
            <a:ext cx="4824535" cy="576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3.1.6</a:t>
            </a:r>
            <a:r>
              <a:rPr lang="en-US" altLang="ko-KR" sz="1000" dirty="0">
                <a:latin typeface="+mn-ea"/>
                <a:ea typeface="+mn-ea"/>
              </a:rPr>
              <a:t>. J/C </a:t>
            </a:r>
            <a:r>
              <a:rPr lang="ko-KR" altLang="en-US" sz="1000" dirty="0">
                <a:latin typeface="+mn-ea"/>
                <a:ea typeface="+mn-ea"/>
              </a:rPr>
              <a:t>관련 부품 제작 시 기본 </a:t>
            </a:r>
            <a:r>
              <a:rPr lang="en-US" altLang="ko-KR" sz="1000" dirty="0">
                <a:latin typeface="+mn-ea"/>
                <a:ea typeface="+mn-ea"/>
              </a:rPr>
              <a:t>JOB Change Free </a:t>
            </a:r>
            <a:r>
              <a:rPr lang="ko-KR" altLang="en-US" sz="1000" dirty="0">
                <a:latin typeface="+mn-ea"/>
                <a:ea typeface="+mn-ea"/>
              </a:rPr>
              <a:t>개념으로 제작을 하되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부품의 </a:t>
            </a:r>
            <a:r>
              <a:rPr lang="en-US" altLang="ko-KR" sz="1000" dirty="0">
                <a:latin typeface="+mn-ea"/>
                <a:ea typeface="+mn-ea"/>
              </a:rPr>
              <a:t>J/C</a:t>
            </a:r>
            <a:r>
              <a:rPr lang="ko-KR" altLang="en-US" sz="1000" dirty="0">
                <a:latin typeface="+mn-ea"/>
                <a:ea typeface="+mn-ea"/>
              </a:rPr>
              <a:t>가 필요한 경우는 원터치 및 눈금에 따른 조정 등을 통해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최소화 </a:t>
            </a:r>
            <a:r>
              <a:rPr lang="ko-KR" altLang="en-US" sz="1000" dirty="0">
                <a:latin typeface="+mn-ea"/>
                <a:ea typeface="+mn-ea"/>
              </a:rPr>
              <a:t>할 수 있도록 제작 반영 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3.1.7</a:t>
            </a:r>
            <a:r>
              <a:rPr lang="en-US" altLang="ko-KR" sz="1000" dirty="0">
                <a:latin typeface="+mn-ea"/>
                <a:ea typeface="+mn-ea"/>
              </a:rPr>
              <a:t>. ROBOT</a:t>
            </a:r>
            <a:r>
              <a:rPr lang="ko-KR" altLang="en-US" sz="1000" dirty="0">
                <a:latin typeface="+mn-ea"/>
                <a:ea typeface="+mn-ea"/>
              </a:rPr>
              <a:t>적용 시 호환성을 고려한다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DR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ko-KR" altLang="en-US" sz="1000" dirty="0" err="1">
                <a:latin typeface="+mn-ea"/>
                <a:ea typeface="+mn-ea"/>
              </a:rPr>
              <a:t>보전부서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협의후</a:t>
            </a:r>
            <a:r>
              <a:rPr lang="ko-KR" altLang="en-US" sz="1000" dirty="0">
                <a:latin typeface="+mn-ea"/>
                <a:ea typeface="+mn-ea"/>
              </a:rPr>
              <a:t> 결정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3.1.8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작업자 </a:t>
            </a:r>
            <a:r>
              <a:rPr lang="ko-KR" altLang="en-US" sz="1000" dirty="0" err="1">
                <a:latin typeface="+mn-ea"/>
                <a:ea typeface="+mn-ea"/>
              </a:rPr>
              <a:t>작업높이는</a:t>
            </a:r>
            <a:r>
              <a:rPr lang="ko-KR" altLang="en-US" sz="1000" dirty="0">
                <a:latin typeface="+mn-ea"/>
                <a:ea typeface="+mn-ea"/>
              </a:rPr>
              <a:t> 아시아 기준 작업자 키를 </a:t>
            </a:r>
            <a:r>
              <a:rPr lang="en-US" altLang="ko-KR" sz="1000" dirty="0">
                <a:latin typeface="+mn-ea"/>
                <a:ea typeface="+mn-ea"/>
              </a:rPr>
              <a:t>170cm</a:t>
            </a:r>
            <a:r>
              <a:rPr lang="ko-KR" altLang="en-US" sz="1000" dirty="0">
                <a:latin typeface="+mn-ea"/>
                <a:ea typeface="+mn-ea"/>
              </a:rPr>
              <a:t>로 정하며 </a:t>
            </a:r>
            <a:r>
              <a:rPr lang="ko-KR" altLang="en-US" sz="1000" dirty="0" smtClean="0">
                <a:latin typeface="+mn-ea"/>
                <a:ea typeface="+mn-ea"/>
              </a:rPr>
              <a:t>허리를 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굽히지 </a:t>
            </a:r>
            <a:r>
              <a:rPr lang="ko-KR" altLang="en-US" sz="1000" dirty="0">
                <a:latin typeface="+mn-ea"/>
                <a:ea typeface="+mn-ea"/>
              </a:rPr>
              <a:t>않고 작업이 가능한 높이로 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필요 </a:t>
            </a:r>
            <a:r>
              <a:rPr lang="ko-KR" altLang="en-US" sz="1000" dirty="0">
                <a:latin typeface="+mn-ea"/>
                <a:ea typeface="+mn-ea"/>
              </a:rPr>
              <a:t>시 해당 국가의 신체적인 특성을 고려 작업자 높이를 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예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아시아지역 </a:t>
            </a:r>
            <a:r>
              <a:rPr lang="ko-KR" altLang="en-US" sz="1000" dirty="0" err="1">
                <a:latin typeface="+mn-ea"/>
                <a:ea typeface="+mn-ea"/>
              </a:rPr>
              <a:t>작업자키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170cm, </a:t>
            </a:r>
            <a:r>
              <a:rPr lang="ko-KR" altLang="en-US" sz="1000" dirty="0" err="1">
                <a:latin typeface="+mn-ea"/>
                <a:ea typeface="+mn-ea"/>
              </a:rPr>
              <a:t>작업높이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120cm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</a:t>
            </a:r>
            <a:r>
              <a:rPr lang="ko-KR" altLang="en-US" sz="1000" dirty="0" smtClean="0">
                <a:latin typeface="+mn-ea"/>
                <a:ea typeface="+mn-ea"/>
              </a:rPr>
              <a:t>유럽지역 </a:t>
            </a:r>
            <a:r>
              <a:rPr lang="ko-KR" altLang="en-US" sz="1000" dirty="0" err="1">
                <a:latin typeface="+mn-ea"/>
                <a:ea typeface="+mn-ea"/>
              </a:rPr>
              <a:t>작업자키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180cm, </a:t>
            </a:r>
            <a:r>
              <a:rPr lang="ko-KR" altLang="en-US" sz="1000" dirty="0" err="1">
                <a:latin typeface="+mn-ea"/>
                <a:ea typeface="+mn-ea"/>
              </a:rPr>
              <a:t>작업높이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130cm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터치스크린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제어 </a:t>
            </a:r>
            <a:r>
              <a:rPr lang="ko-KR" altLang="en-US" sz="1000" dirty="0" err="1">
                <a:latin typeface="+mn-ea"/>
                <a:ea typeface="+mn-ea"/>
              </a:rPr>
              <a:t>조작반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의 높이는 작업자 눈 높이와 </a:t>
            </a:r>
            <a:r>
              <a:rPr lang="ko-KR" altLang="en-US" sz="1000" dirty="0" smtClean="0">
                <a:latin typeface="+mn-ea"/>
                <a:ea typeface="+mn-ea"/>
              </a:rPr>
              <a:t>터치스크린 중앙부에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위치하도록 </a:t>
            </a:r>
            <a:r>
              <a:rPr lang="ko-KR" altLang="en-US" sz="1000" dirty="0">
                <a:latin typeface="+mn-ea"/>
                <a:ea typeface="+mn-ea"/>
              </a:rPr>
              <a:t>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3.1.9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생산기술에서 </a:t>
            </a:r>
            <a:r>
              <a:rPr lang="ko-KR" altLang="en-US" sz="1000" dirty="0" err="1">
                <a:latin typeface="+mn-ea"/>
                <a:ea typeface="+mn-ea"/>
              </a:rPr>
              <a:t>설계사양을</a:t>
            </a:r>
            <a:r>
              <a:rPr lang="ko-KR" altLang="en-US" sz="1000" dirty="0">
                <a:latin typeface="+mn-ea"/>
                <a:ea typeface="+mn-ea"/>
              </a:rPr>
              <a:t> 업체에 설명하며 현장 </a:t>
            </a:r>
            <a:r>
              <a:rPr lang="ko-KR" altLang="en-US" sz="1000" dirty="0" err="1" smtClean="0">
                <a:latin typeface="+mn-ea"/>
                <a:ea typeface="+mn-ea"/>
              </a:rPr>
              <a:t>설명시</a:t>
            </a:r>
            <a:r>
              <a:rPr lang="ko-KR" altLang="en-US" sz="1000" dirty="0" smtClean="0">
                <a:latin typeface="+mn-ea"/>
                <a:ea typeface="+mn-ea"/>
              </a:rPr>
              <a:t> 업체를 동반하여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진행한다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필요에 따라 보전과 제조를 동반한다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3.1.10</a:t>
            </a:r>
            <a:r>
              <a:rPr lang="en-US" altLang="ko-KR" sz="1000" dirty="0">
                <a:latin typeface="+mn-ea"/>
                <a:ea typeface="+mn-ea"/>
              </a:rPr>
              <a:t>. CAD</a:t>
            </a:r>
            <a:r>
              <a:rPr lang="ko-KR" altLang="en-US" sz="1000" dirty="0">
                <a:latin typeface="+mn-ea"/>
                <a:ea typeface="+mn-ea"/>
              </a:rPr>
              <a:t>설계는 사전 현장 설명단계에서 보전과 제조의 요구가 있는 부분에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한해서 </a:t>
            </a:r>
            <a:r>
              <a:rPr lang="ko-KR" altLang="en-US" sz="1000" dirty="0">
                <a:latin typeface="+mn-ea"/>
                <a:ea typeface="+mn-ea"/>
              </a:rPr>
              <a:t>설비업체간의 협의가 </a:t>
            </a:r>
            <a:r>
              <a:rPr lang="ko-KR" altLang="en-US" sz="1000" dirty="0" err="1">
                <a:latin typeface="+mn-ea"/>
                <a:ea typeface="+mn-ea"/>
              </a:rPr>
              <a:t>있을시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3D</a:t>
            </a:r>
            <a:r>
              <a:rPr lang="ko-KR" altLang="en-US" sz="1000" dirty="0">
                <a:latin typeface="+mn-ea"/>
                <a:ea typeface="+mn-ea"/>
              </a:rPr>
              <a:t>로 설계한다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3.1.11</a:t>
            </a:r>
            <a:r>
              <a:rPr lang="en-US" altLang="ko-KR" sz="1000" dirty="0">
                <a:latin typeface="+mn-ea"/>
                <a:ea typeface="+mn-ea"/>
              </a:rPr>
              <a:t>. 3D</a:t>
            </a:r>
            <a:r>
              <a:rPr lang="ko-KR" altLang="en-US" sz="1000" dirty="0" err="1">
                <a:latin typeface="+mn-ea"/>
                <a:ea typeface="+mn-ea"/>
              </a:rPr>
              <a:t>설계시는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Auto Cad ,SOLIDE</a:t>
            </a:r>
            <a:r>
              <a:rPr lang="ko-KR" altLang="en-US" sz="1000" dirty="0">
                <a:latin typeface="+mn-ea"/>
                <a:ea typeface="+mn-ea"/>
              </a:rPr>
              <a:t>로 제작하며 버전은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 smtClean="0">
                <a:latin typeface="+mn-ea"/>
                <a:ea typeface="+mn-ea"/>
              </a:rPr>
              <a:t>담당자와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협의한다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3.1.12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전용 공구가 필요한 구간이 없도록 설계 반영한다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3.1.13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설계의 우선순위는 안전</a:t>
            </a:r>
            <a:r>
              <a:rPr lang="en-US" altLang="ko-KR" sz="1000" dirty="0">
                <a:latin typeface="+mn-ea"/>
                <a:ea typeface="+mn-ea"/>
              </a:rPr>
              <a:t>&gt;</a:t>
            </a:r>
            <a:r>
              <a:rPr lang="ko-KR" altLang="en-US" sz="1000" dirty="0">
                <a:latin typeface="+mn-ea"/>
                <a:ea typeface="+mn-ea"/>
              </a:rPr>
              <a:t>품질</a:t>
            </a:r>
            <a:r>
              <a:rPr lang="en-US" altLang="ko-KR" sz="1000" dirty="0">
                <a:latin typeface="+mn-ea"/>
                <a:ea typeface="+mn-ea"/>
              </a:rPr>
              <a:t>&gt;</a:t>
            </a:r>
            <a:r>
              <a:rPr lang="ko-KR" altLang="en-US" sz="1000" dirty="0">
                <a:latin typeface="+mn-ea"/>
                <a:ea typeface="+mn-ea"/>
              </a:rPr>
              <a:t>작업</a:t>
            </a:r>
            <a:r>
              <a:rPr lang="en-US" altLang="ko-KR" sz="1000" dirty="0">
                <a:latin typeface="+mn-ea"/>
                <a:ea typeface="+mn-ea"/>
              </a:rPr>
              <a:t>&gt;</a:t>
            </a:r>
            <a:r>
              <a:rPr lang="ko-KR" altLang="en-US" sz="1000" dirty="0">
                <a:latin typeface="+mn-ea"/>
                <a:ea typeface="+mn-ea"/>
              </a:rPr>
              <a:t>보전</a:t>
            </a:r>
            <a:r>
              <a:rPr lang="en-US" altLang="ko-KR" sz="1000" dirty="0">
                <a:latin typeface="+mn-ea"/>
                <a:ea typeface="+mn-ea"/>
              </a:rPr>
              <a:t>&gt;</a:t>
            </a:r>
            <a:r>
              <a:rPr lang="ko-KR" altLang="en-US" sz="1000" dirty="0">
                <a:latin typeface="+mn-ea"/>
                <a:ea typeface="+mn-ea"/>
              </a:rPr>
              <a:t>편의성을 고려하여 우선순위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설계한다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3.1.14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통로 폭은 최소 </a:t>
            </a:r>
            <a:r>
              <a:rPr lang="en-US" altLang="ko-KR" sz="1000" dirty="0">
                <a:latin typeface="+mn-ea"/>
                <a:ea typeface="+mn-ea"/>
              </a:rPr>
              <a:t>600mm</a:t>
            </a:r>
            <a:r>
              <a:rPr lang="ko-KR" altLang="en-US" sz="1000" dirty="0">
                <a:latin typeface="+mn-ea"/>
                <a:ea typeface="+mn-ea"/>
              </a:rPr>
              <a:t>이상으로 반영한다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/>
            </a:r>
            <a:br>
              <a:rPr lang="en-US" altLang="ko-KR" sz="1000" dirty="0" smtClean="0">
                <a:latin typeface="+mn-ea"/>
                <a:ea typeface="+mn-ea"/>
              </a:rPr>
            </a:br>
            <a:r>
              <a:rPr lang="en-US" altLang="ko-KR" sz="1000" dirty="0" smtClean="0">
                <a:latin typeface="+mn-ea"/>
                <a:ea typeface="+mn-ea"/>
              </a:rPr>
              <a:t> </a:t>
            </a: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4952206" y="575384"/>
            <a:ext cx="4824535" cy="125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/>
            </a:r>
            <a:br>
              <a:rPr lang="en-US" altLang="ko-KR" sz="1000" dirty="0">
                <a:latin typeface="+mn-ea"/>
                <a:ea typeface="+mn-ea"/>
              </a:rPr>
            </a:br>
            <a:r>
              <a:rPr lang="en-US" altLang="ko-KR" sz="1000" dirty="0">
                <a:latin typeface="+mn-ea"/>
                <a:ea typeface="+mn-ea"/>
              </a:rPr>
              <a:t> </a:t>
            </a: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952206" y="592227"/>
            <a:ext cx="4949825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 b="1" smtClean="0">
                <a:latin typeface="+mn-ea"/>
                <a:ea typeface="+mn-ea"/>
              </a:rPr>
              <a:t>3.2</a:t>
            </a:r>
            <a:r>
              <a:rPr lang="en-US" altLang="ko-KR" sz="1000" b="1" dirty="0">
                <a:latin typeface="+mn-ea"/>
                <a:ea typeface="+mn-ea"/>
              </a:rPr>
              <a:t>. DR</a:t>
            </a:r>
          </a:p>
          <a:p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   </a:t>
            </a:r>
            <a:r>
              <a:rPr lang="ko-KR" altLang="en-US" sz="1000" smtClean="0">
                <a:latin typeface="+mn-ea"/>
                <a:ea typeface="+mn-ea"/>
              </a:rPr>
              <a:t>도면</a:t>
            </a:r>
            <a:r>
              <a:rPr lang="en-US" altLang="ko-KR" sz="1000" dirty="0">
                <a:latin typeface="+mn-ea"/>
                <a:ea typeface="+mn-ea"/>
              </a:rPr>
              <a:t>DR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ko-KR" altLang="en-US" sz="1000" dirty="0" err="1">
                <a:latin typeface="+mn-ea"/>
                <a:ea typeface="+mn-ea"/>
              </a:rPr>
              <a:t>작업성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편의성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보전성을</a:t>
            </a:r>
            <a:r>
              <a:rPr lang="ko-KR" altLang="en-US" sz="1000" dirty="0">
                <a:latin typeface="+mn-ea"/>
                <a:ea typeface="+mn-ea"/>
              </a:rPr>
              <a:t> 고려한 설계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표준 공구가 사용될 수 있는</a:t>
            </a:r>
          </a:p>
          <a:p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    공간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가공점이</a:t>
            </a:r>
            <a:r>
              <a:rPr lang="ko-KR" altLang="en-US" sz="1000" dirty="0">
                <a:latin typeface="+mn-ea"/>
                <a:ea typeface="+mn-ea"/>
              </a:rPr>
              <a:t> 보이는 구조인지를 확인하다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3.2.1</a:t>
            </a:r>
            <a:r>
              <a:rPr lang="en-US" altLang="ko-KR" sz="1000" dirty="0">
                <a:latin typeface="+mn-ea"/>
                <a:ea typeface="+mn-ea"/>
              </a:rPr>
              <a:t>. DR1 </a:t>
            </a:r>
            <a:r>
              <a:rPr lang="en-US" altLang="ko-KR" sz="1000" dirty="0" smtClean="0">
                <a:latin typeface="+mn-ea"/>
                <a:ea typeface="+mn-ea"/>
              </a:rPr>
              <a:t>: </a:t>
            </a:r>
            <a:r>
              <a:rPr lang="ko-KR" altLang="en-US" sz="1000" dirty="0" err="1" smtClean="0">
                <a:latin typeface="+mn-ea"/>
                <a:ea typeface="+mn-ea"/>
              </a:rPr>
              <a:t>컨셉검토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레이아웃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Process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확정한다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r>
              <a:rPr lang="en-US" altLang="ko-KR" sz="1000" dirty="0" smtClean="0">
                <a:latin typeface="+mn-ea"/>
                <a:ea typeface="+mn-ea"/>
              </a:rPr>
              <a:t>   3.2.2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en-US" altLang="ko-KR" sz="1000" dirty="0" smtClean="0">
                <a:latin typeface="+mn-ea"/>
                <a:ea typeface="+mn-ea"/>
              </a:rPr>
              <a:t>DR2 : </a:t>
            </a:r>
            <a:r>
              <a:rPr lang="ko-KR" altLang="en-US" sz="1000" dirty="0" smtClean="0">
                <a:latin typeface="+mn-ea"/>
                <a:ea typeface="+mn-ea"/>
              </a:rPr>
              <a:t>조립도 </a:t>
            </a:r>
            <a:r>
              <a:rPr lang="ko-KR" altLang="en-US" sz="1000" dirty="0">
                <a:latin typeface="+mn-ea"/>
                <a:ea typeface="+mn-ea"/>
              </a:rPr>
              <a:t>설계 리뷰한다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endParaRPr lang="en-US" altLang="ko-KR" sz="1000" dirty="0">
              <a:latin typeface="+mn-ea"/>
              <a:ea typeface="+mn-ea"/>
            </a:endParaRPr>
          </a:p>
          <a:p>
            <a:r>
              <a:rPr lang="en-US" altLang="ko-KR" sz="1000" dirty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 3.2.3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en-US" altLang="ko-KR" sz="1000" dirty="0" smtClean="0">
                <a:latin typeface="+mn-ea"/>
                <a:ea typeface="+mn-ea"/>
              </a:rPr>
              <a:t>DR3 : </a:t>
            </a:r>
            <a:r>
              <a:rPr lang="ko-KR" altLang="en-US" sz="1000" dirty="0" smtClean="0">
                <a:latin typeface="+mn-ea"/>
                <a:ea typeface="+mn-ea"/>
              </a:rPr>
              <a:t>부품도 </a:t>
            </a:r>
            <a:r>
              <a:rPr lang="ko-KR" altLang="en-US" sz="1000" dirty="0">
                <a:latin typeface="+mn-ea"/>
                <a:ea typeface="+mn-ea"/>
              </a:rPr>
              <a:t>설계 리뷰 및 </a:t>
            </a:r>
            <a:r>
              <a:rPr lang="en-US" altLang="ko-KR" sz="1000" dirty="0">
                <a:latin typeface="+mn-ea"/>
                <a:ea typeface="+mn-ea"/>
              </a:rPr>
              <a:t>MP</a:t>
            </a:r>
            <a:r>
              <a:rPr lang="ko-KR" altLang="en-US" sz="1000" dirty="0">
                <a:latin typeface="+mn-ea"/>
                <a:ea typeface="+mn-ea"/>
              </a:rPr>
              <a:t>설계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추가요구사항을 검토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협의 후 반영한다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r>
              <a:rPr lang="en-US" altLang="ko-KR" sz="1000" b="1" smtClean="0">
                <a:latin typeface="+mn-ea"/>
                <a:ea typeface="+mn-ea"/>
              </a:rPr>
              <a:t>  3.3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이물</a:t>
            </a:r>
            <a:r>
              <a:rPr lang="en-US" altLang="ko-KR" sz="1000" b="1" dirty="0">
                <a:latin typeface="+mn-ea"/>
                <a:ea typeface="+mn-ea"/>
              </a:rPr>
              <a:t>,</a:t>
            </a:r>
            <a:r>
              <a:rPr lang="ko-KR" altLang="en-US" sz="1000" b="1" dirty="0">
                <a:latin typeface="+mn-ea"/>
                <a:ea typeface="+mn-ea"/>
              </a:rPr>
              <a:t>소음</a:t>
            </a:r>
            <a:r>
              <a:rPr lang="en-US" altLang="ko-KR" sz="1000" b="1" dirty="0">
                <a:latin typeface="+mn-ea"/>
                <a:ea typeface="+mn-ea"/>
              </a:rPr>
              <a:t>,</a:t>
            </a:r>
            <a:r>
              <a:rPr lang="en-US" altLang="ko-KR" sz="1000" b="1" dirty="0" smtClean="0">
                <a:latin typeface="+mn-ea"/>
                <a:ea typeface="+mn-ea"/>
              </a:rPr>
              <a:t>JIG</a:t>
            </a:r>
          </a:p>
          <a:p>
            <a:endParaRPr lang="en-US" altLang="ko-KR" sz="1000" b="1" dirty="0">
              <a:latin typeface="+mn-ea"/>
              <a:ea typeface="+mn-ea"/>
            </a:endParaRPr>
          </a:p>
          <a:p>
            <a:r>
              <a:rPr lang="en-US" altLang="ko-KR" sz="1000" dirty="0" smtClean="0">
                <a:latin typeface="+mn-ea"/>
                <a:ea typeface="+mn-ea"/>
              </a:rPr>
              <a:t>   3.3.1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이물  </a:t>
            </a:r>
            <a:endParaRPr lang="en-US" altLang="ko-KR" sz="1000" dirty="0" smtClean="0">
              <a:latin typeface="+mn-ea"/>
              <a:ea typeface="+mn-ea"/>
            </a:endParaRPr>
          </a:p>
          <a:p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공용 </a:t>
            </a:r>
            <a:r>
              <a:rPr lang="ko-KR" altLang="en-US" sz="1000" dirty="0" err="1" smtClean="0">
                <a:solidFill>
                  <a:srgbClr val="0000FF"/>
                </a:solidFill>
                <a:latin typeface="+mn-ea"/>
                <a:ea typeface="+mn-ea"/>
              </a:rPr>
              <a:t>설비제작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일반 표준서 및 </a:t>
            </a:r>
            <a:r>
              <a:rPr lang="ko-KR" altLang="en-US" sz="1000" dirty="0" err="1" smtClean="0">
                <a:solidFill>
                  <a:srgbClr val="0000FF"/>
                </a:solidFill>
                <a:latin typeface="+mn-ea"/>
                <a:ea typeface="+mn-ea"/>
              </a:rPr>
              <a:t>설비별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 제작 </a:t>
            </a:r>
            <a:r>
              <a:rPr lang="ko-KR" altLang="en-US" sz="1000" dirty="0" err="1" smtClean="0">
                <a:solidFill>
                  <a:srgbClr val="0000FF"/>
                </a:solidFill>
                <a:latin typeface="+mn-ea"/>
                <a:ea typeface="+mn-ea"/>
              </a:rPr>
              <a:t>표준서에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 준한다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. </a:t>
            </a:r>
          </a:p>
          <a:p>
            <a:endParaRPr lang="en-US" altLang="ko-KR" sz="1000" dirty="0">
              <a:latin typeface="+mn-ea"/>
              <a:ea typeface="+mn-ea"/>
            </a:endParaRPr>
          </a:p>
          <a:p>
            <a:r>
              <a:rPr lang="en-US" altLang="ko-KR" sz="1000" dirty="0" smtClean="0">
                <a:latin typeface="+mn-ea"/>
                <a:ea typeface="+mn-ea"/>
              </a:rPr>
              <a:t>   3.3.2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진동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smtClean="0">
                <a:latin typeface="+mn-ea"/>
                <a:ea typeface="+mn-ea"/>
              </a:rPr>
              <a:t>소음</a:t>
            </a:r>
            <a:endParaRPr lang="en-US" altLang="ko-KR" sz="1000" dirty="0" smtClean="0">
              <a:latin typeface="+mn-ea"/>
              <a:ea typeface="+mn-ea"/>
            </a:endParaRPr>
          </a:p>
          <a:p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3.3.2.1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설비에서 발생하는 소음은 설비 성능을 평가하는 중요 </a:t>
            </a:r>
            <a:r>
              <a:rPr lang="ko-KR" altLang="en-US" sz="1000" dirty="0" smtClean="0">
                <a:latin typeface="+mn-ea"/>
                <a:ea typeface="+mn-ea"/>
              </a:rPr>
              <a:t>기준의 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하나이므로 </a:t>
            </a:r>
            <a:r>
              <a:rPr lang="ko-KR" altLang="en-US" sz="1000" dirty="0">
                <a:latin typeface="+mn-ea"/>
                <a:ea typeface="+mn-ea"/>
              </a:rPr>
              <a:t>초기 설계 단계부터 소음 대책을 수립하여 진행한다</a:t>
            </a:r>
          </a:p>
          <a:p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3.3.2.2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단독 운전 시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주변 소음 차폐 상태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발생하는 소음을 </a:t>
            </a:r>
            <a:r>
              <a:rPr lang="ko-KR" altLang="en-US" sz="1000" dirty="0" smtClean="0">
                <a:latin typeface="+mn-ea"/>
                <a:ea typeface="+mn-ea"/>
              </a:rPr>
              <a:t>기준으로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en-US" altLang="ko-KR" sz="1000" dirty="0" smtClean="0">
                <a:latin typeface="+mn-ea"/>
                <a:ea typeface="+mn-ea"/>
              </a:rPr>
              <a:t>    3.3.2.3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소음 </a:t>
            </a:r>
            <a:r>
              <a:rPr lang="en-US" altLang="ko-KR" sz="1000" dirty="0">
                <a:latin typeface="+mn-ea"/>
                <a:ea typeface="+mn-ea"/>
              </a:rPr>
              <a:t>80dB </a:t>
            </a:r>
            <a:r>
              <a:rPr lang="ko-KR" altLang="en-US" sz="1000" dirty="0">
                <a:latin typeface="+mn-ea"/>
                <a:ea typeface="+mn-ea"/>
              </a:rPr>
              <a:t>이하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작업자 위치 소음 </a:t>
            </a:r>
            <a:r>
              <a:rPr lang="en-US" altLang="ko-KR" sz="1000" dirty="0">
                <a:latin typeface="+mn-ea"/>
                <a:ea typeface="+mn-ea"/>
              </a:rPr>
              <a:t>75dB </a:t>
            </a:r>
            <a:r>
              <a:rPr lang="ko-KR" altLang="en-US" sz="1000" dirty="0">
                <a:latin typeface="+mn-ea"/>
                <a:ea typeface="+mn-ea"/>
              </a:rPr>
              <a:t>이하가 되어야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              이의 </a:t>
            </a:r>
            <a:r>
              <a:rPr lang="ko-KR" altLang="en-US" sz="1000" dirty="0">
                <a:latin typeface="+mn-ea"/>
                <a:ea typeface="+mn-ea"/>
              </a:rPr>
              <a:t>준수가 어려운 경우에는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별도 소음 </a:t>
            </a:r>
            <a:r>
              <a:rPr lang="ko-KR" altLang="en-US" sz="1000" dirty="0" err="1">
                <a:latin typeface="+mn-ea"/>
                <a:ea typeface="+mn-ea"/>
              </a:rPr>
              <a:t>차단막</a:t>
            </a:r>
            <a:endParaRPr lang="ko-KR" altLang="en-US" sz="1000" dirty="0">
              <a:latin typeface="+mn-ea"/>
              <a:ea typeface="+mn-ea"/>
            </a:endParaRPr>
          </a:p>
          <a:p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설치 </a:t>
            </a:r>
            <a:r>
              <a:rPr lang="ko-KR" altLang="en-US" sz="1000" dirty="0">
                <a:latin typeface="+mn-ea"/>
                <a:ea typeface="+mn-ea"/>
              </a:rPr>
              <a:t>등의 방법으로 소음을 줄인다</a:t>
            </a:r>
          </a:p>
          <a:p>
            <a:r>
              <a:rPr lang="en-US" altLang="ko-KR" sz="1000" dirty="0" smtClean="0">
                <a:latin typeface="+mn-ea"/>
                <a:ea typeface="+mn-ea"/>
              </a:rPr>
              <a:t>    3.3.2.4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소음 </a:t>
            </a:r>
            <a:r>
              <a:rPr lang="ko-KR" altLang="en-US" sz="1000" dirty="0" err="1">
                <a:latin typeface="+mn-ea"/>
                <a:ea typeface="+mn-ea"/>
              </a:rPr>
              <a:t>발생원으로부터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1M </a:t>
            </a:r>
            <a:r>
              <a:rPr lang="ko-KR" altLang="en-US" sz="1000" dirty="0">
                <a:latin typeface="+mn-ea"/>
                <a:ea typeface="+mn-ea"/>
              </a:rPr>
              <a:t>지점에서 측정하며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수동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자동 등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             모든 </a:t>
            </a:r>
            <a:r>
              <a:rPr lang="ko-KR" altLang="en-US" sz="1000" dirty="0">
                <a:latin typeface="+mn-ea"/>
                <a:ea typeface="+mn-ea"/>
              </a:rPr>
              <a:t>설비 동작 중 발생하는 소음 중 최대치를 기준으로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3.3.3</a:t>
            </a:r>
            <a:r>
              <a:rPr lang="en-US" altLang="ko-KR" sz="1000" dirty="0">
                <a:latin typeface="+mn-ea"/>
                <a:ea typeface="+mn-ea"/>
              </a:rPr>
              <a:t>. JIG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          핵심 </a:t>
            </a:r>
            <a:r>
              <a:rPr lang="en-US" altLang="ko-KR" sz="1000" dirty="0">
                <a:latin typeface="+mn-ea"/>
                <a:ea typeface="+mn-ea"/>
              </a:rPr>
              <a:t>JIG</a:t>
            </a:r>
            <a:r>
              <a:rPr lang="ko-KR" altLang="en-US" sz="1000" dirty="0">
                <a:latin typeface="+mn-ea"/>
                <a:ea typeface="+mn-ea"/>
              </a:rPr>
              <a:t>는 별도 </a:t>
            </a:r>
            <a:r>
              <a:rPr lang="en-US" altLang="ko-KR" sz="1000" dirty="0">
                <a:latin typeface="+mn-ea"/>
                <a:ea typeface="+mn-ea"/>
              </a:rPr>
              <a:t>JIG </a:t>
            </a:r>
            <a:r>
              <a:rPr lang="ko-KR" altLang="en-US" sz="1000" dirty="0">
                <a:latin typeface="+mn-ea"/>
                <a:ea typeface="+mn-ea"/>
              </a:rPr>
              <a:t>제작 표준 및 관리 항목에 따라 적용한다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※ SDI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ko-KR" altLang="en-US" sz="1000" dirty="0" err="1">
                <a:latin typeface="+mn-ea"/>
                <a:ea typeface="+mn-ea"/>
              </a:rPr>
              <a:t>측정실</a:t>
            </a:r>
            <a:r>
              <a:rPr lang="ko-KR" altLang="en-US" sz="1000" dirty="0">
                <a:latin typeface="+mn-ea"/>
                <a:ea typeface="+mn-ea"/>
              </a:rPr>
              <a:t> 이용 입고 검사 필수 </a:t>
            </a:r>
            <a:r>
              <a:rPr lang="ko-KR" altLang="en-US" sz="1000" dirty="0" smtClean="0">
                <a:latin typeface="+mn-ea"/>
                <a:ea typeface="+mn-ea"/>
              </a:rPr>
              <a:t>외</a:t>
            </a:r>
            <a:endParaRPr lang="en-US" altLang="ko-KR" sz="1000" dirty="0" smtClean="0">
              <a:latin typeface="+mn-ea"/>
              <a:ea typeface="+mn-ea"/>
            </a:endParaRPr>
          </a:p>
          <a:p>
            <a:endParaRPr lang="ko-KR" altLang="en-US" sz="1000" dirty="0">
              <a:latin typeface="+mn-ea"/>
              <a:ea typeface="+mn-ea"/>
            </a:endParaRPr>
          </a:p>
          <a:p>
            <a:r>
              <a:rPr lang="en-US" altLang="ko-KR" sz="1000" b="1" smtClean="0">
                <a:latin typeface="+mn-ea"/>
                <a:ea typeface="+mn-ea"/>
              </a:rPr>
              <a:t>  3.4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안전환경  </a:t>
            </a:r>
            <a:endParaRPr lang="en-US" altLang="ko-KR" sz="1000" dirty="0">
              <a:latin typeface="+mn-ea"/>
              <a:ea typeface="+mn-ea"/>
            </a:endParaRPr>
          </a:p>
          <a:p>
            <a:r>
              <a:rPr lang="en-US" altLang="ko-KR" sz="1000" smtClean="0">
                <a:latin typeface="+mn-ea"/>
                <a:ea typeface="+mn-ea"/>
              </a:rPr>
              <a:t>        </a:t>
            </a:r>
            <a:r>
              <a:rPr lang="ko-KR" altLang="en-US" sz="1000" smtClean="0">
                <a:latin typeface="+mn-ea"/>
                <a:ea typeface="+mn-ea"/>
              </a:rPr>
              <a:t>별도의 </a:t>
            </a:r>
            <a:r>
              <a:rPr lang="ko-KR" altLang="en-US" sz="1000" dirty="0">
                <a:latin typeface="+mn-ea"/>
                <a:ea typeface="+mn-ea"/>
              </a:rPr>
              <a:t>“안전환경 </a:t>
            </a:r>
            <a:r>
              <a:rPr lang="ko-KR" altLang="en-US" sz="1000" dirty="0" err="1">
                <a:latin typeface="+mn-ea"/>
                <a:ea typeface="+mn-ea"/>
              </a:rPr>
              <a:t>설비제작</a:t>
            </a:r>
            <a:r>
              <a:rPr lang="ko-KR" altLang="en-US" sz="1000" dirty="0">
                <a:latin typeface="+mn-ea"/>
                <a:ea typeface="+mn-ea"/>
              </a:rPr>
              <a:t> 관리 규정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에너지포함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 smtClean="0">
                <a:latin typeface="+mn-ea"/>
                <a:ea typeface="+mn-ea"/>
              </a:rPr>
              <a:t>에 준하여 </a:t>
            </a:r>
            <a:r>
              <a:rPr lang="ko-KR" altLang="en-US" sz="1000" dirty="0">
                <a:latin typeface="+mn-ea"/>
                <a:ea typeface="+mn-ea"/>
              </a:rPr>
              <a:t>제작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3.5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 smtClean="0">
                <a:latin typeface="+mn-ea"/>
                <a:ea typeface="+mn-ea"/>
              </a:rPr>
              <a:t>에너지경영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r>
              <a:rPr lang="en-US" altLang="ko-KR" sz="1000" b="1">
                <a:latin typeface="+mn-ea"/>
                <a:ea typeface="+mn-ea"/>
              </a:rPr>
              <a:t> </a:t>
            </a:r>
            <a:r>
              <a:rPr lang="en-US" altLang="ko-KR" sz="1000" b="1" smtClean="0">
                <a:latin typeface="+mn-ea"/>
                <a:ea typeface="+mn-ea"/>
              </a:rPr>
              <a:t>      </a:t>
            </a:r>
            <a:r>
              <a:rPr lang="ko-KR" altLang="en-US" sz="1000" smtClean="0">
                <a:latin typeface="+mn-ea"/>
                <a:ea typeface="+mn-ea"/>
              </a:rPr>
              <a:t>별도의 </a:t>
            </a:r>
            <a:r>
              <a:rPr lang="ko-KR" altLang="en-US" sz="1000" dirty="0">
                <a:latin typeface="+mn-ea"/>
                <a:ea typeface="+mn-ea"/>
              </a:rPr>
              <a:t>“안전환경 </a:t>
            </a:r>
            <a:r>
              <a:rPr lang="ko-KR" altLang="en-US" sz="1000" dirty="0" err="1">
                <a:latin typeface="+mn-ea"/>
                <a:ea typeface="+mn-ea"/>
              </a:rPr>
              <a:t>설비제작</a:t>
            </a:r>
            <a:r>
              <a:rPr lang="ko-KR" altLang="en-US" sz="1000" dirty="0">
                <a:latin typeface="+mn-ea"/>
                <a:ea typeface="+mn-ea"/>
              </a:rPr>
              <a:t> 관리 규정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에너지포함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 smtClean="0">
                <a:latin typeface="+mn-ea"/>
                <a:ea typeface="+mn-ea"/>
              </a:rPr>
              <a:t>에 준하여 </a:t>
            </a:r>
            <a:r>
              <a:rPr lang="ko-KR" altLang="en-US" sz="1000" dirty="0">
                <a:latin typeface="+mn-ea"/>
                <a:ea typeface="+mn-ea"/>
              </a:rPr>
              <a:t>제작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000" dirty="0" smtClean="0">
                <a:latin typeface="+mn-ea"/>
                <a:ea typeface="+mn-ea"/>
              </a:rPr>
              <a:t> </a:t>
            </a:r>
            <a:endParaRPr lang="en-US" altLang="ko-KR" sz="1000" dirty="0">
              <a:latin typeface="+mn-ea"/>
              <a:ea typeface="+mn-ea"/>
            </a:endParaRPr>
          </a:p>
          <a:p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3.6</a:t>
            </a:r>
            <a:r>
              <a:rPr lang="en-US" altLang="ko-KR" sz="1000" b="1" dirty="0">
                <a:latin typeface="+mn-ea"/>
                <a:ea typeface="+mn-ea"/>
              </a:rPr>
              <a:t>. Utility </a:t>
            </a:r>
            <a:endParaRPr lang="en-US" altLang="ko-KR" sz="1000" dirty="0">
              <a:latin typeface="+mn-ea"/>
              <a:ea typeface="+mn-ea"/>
            </a:endParaRPr>
          </a:p>
          <a:p>
            <a:r>
              <a:rPr lang="en-US" altLang="ko-KR" sz="1000" smtClean="0">
                <a:latin typeface="+mn-ea"/>
                <a:ea typeface="+mn-ea"/>
              </a:rPr>
              <a:t>       </a:t>
            </a:r>
            <a:r>
              <a:rPr lang="ko-KR" altLang="en-US" sz="1000" smtClean="0">
                <a:latin typeface="+mn-ea"/>
                <a:ea typeface="+mn-ea"/>
              </a:rPr>
              <a:t>별도의 </a:t>
            </a:r>
            <a:r>
              <a:rPr lang="ko-KR" altLang="en-US" sz="1000" dirty="0">
                <a:latin typeface="+mn-ea"/>
                <a:ea typeface="+mn-ea"/>
              </a:rPr>
              <a:t>“안전환경 </a:t>
            </a:r>
            <a:r>
              <a:rPr lang="ko-KR" altLang="en-US" sz="1000" dirty="0" err="1">
                <a:latin typeface="+mn-ea"/>
                <a:ea typeface="+mn-ea"/>
              </a:rPr>
              <a:t>설비제작</a:t>
            </a:r>
            <a:r>
              <a:rPr lang="ko-KR" altLang="en-US" sz="1000" dirty="0">
                <a:latin typeface="+mn-ea"/>
                <a:ea typeface="+mn-ea"/>
              </a:rPr>
              <a:t> 관리 규정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에너지포함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 smtClean="0">
                <a:latin typeface="+mn-ea"/>
                <a:ea typeface="+mn-ea"/>
              </a:rPr>
              <a:t>에 준하여 </a:t>
            </a:r>
            <a:r>
              <a:rPr lang="ko-KR" altLang="en-US" sz="1000" dirty="0">
                <a:latin typeface="+mn-ea"/>
                <a:ea typeface="+mn-ea"/>
              </a:rPr>
              <a:t>제작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765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74390" y="613119"/>
            <a:ext cx="4877816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4. </a:t>
            </a:r>
            <a:r>
              <a:rPr lang="ko-KR" altLang="en-US" sz="1000" b="1" dirty="0">
                <a:latin typeface="+mn-ea"/>
                <a:ea typeface="+mn-ea"/>
              </a:rPr>
              <a:t>기구 </a:t>
            </a:r>
            <a:r>
              <a:rPr lang="ko-KR" altLang="en-US" sz="1000" b="1" dirty="0" smtClean="0">
                <a:latin typeface="+mn-ea"/>
                <a:ea typeface="+mn-ea"/>
              </a:rPr>
              <a:t>제작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</a:t>
            </a:r>
            <a:r>
              <a:rPr lang="en-US" altLang="ko-KR" sz="1000" b="1" smtClean="0">
                <a:latin typeface="+mn-ea"/>
                <a:ea typeface="+mn-ea"/>
              </a:rPr>
              <a:t> 4.1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 smtClean="0">
                <a:latin typeface="+mn-ea"/>
                <a:ea typeface="+mn-ea"/>
              </a:rPr>
              <a:t>본체부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4.1.1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 smtClean="0">
                <a:latin typeface="+mn-ea"/>
                <a:ea typeface="+mn-ea"/>
              </a:rPr>
              <a:t>본체부</a:t>
            </a: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4.1.1.1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유동부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예</a:t>
            </a:r>
            <a:r>
              <a:rPr lang="en-US" altLang="ko-KR" sz="1000" dirty="0">
                <a:latin typeface="+mn-ea"/>
                <a:ea typeface="+mn-ea"/>
              </a:rPr>
              <a:t>, LIFTER RAIL)</a:t>
            </a:r>
            <a:r>
              <a:rPr lang="ko-KR" altLang="en-US" sz="1000" dirty="0">
                <a:latin typeface="+mn-ea"/>
                <a:ea typeface="+mn-ea"/>
              </a:rPr>
              <a:t>에는 </a:t>
            </a:r>
            <a:r>
              <a:rPr lang="en-US" altLang="ko-KR" sz="1000" dirty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후 맞춤 핀을 박는다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4.1.1.2. </a:t>
            </a:r>
            <a:r>
              <a:rPr lang="ko-KR" altLang="en-US" sz="1000" dirty="0">
                <a:latin typeface="+mn-ea"/>
                <a:ea typeface="+mn-ea"/>
              </a:rPr>
              <a:t>중요 부품의 높이가 </a:t>
            </a:r>
            <a:r>
              <a:rPr lang="en-US" altLang="ko-KR" sz="1000" dirty="0">
                <a:latin typeface="+mn-ea"/>
                <a:ea typeface="+mn-ea"/>
              </a:rPr>
              <a:t>2M </a:t>
            </a:r>
            <a:r>
              <a:rPr lang="ko-KR" altLang="en-US" sz="1000" dirty="0">
                <a:latin typeface="+mn-ea"/>
                <a:ea typeface="+mn-ea"/>
              </a:rPr>
              <a:t>이상일 때에는 점검 및 수리를 위한 안전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발판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안전 </a:t>
            </a:r>
            <a:r>
              <a:rPr lang="en-US" altLang="ko-KR" sz="1000" dirty="0">
                <a:latin typeface="+mn-ea"/>
                <a:ea typeface="+mn-ea"/>
              </a:rPr>
              <a:t>GUIDE, </a:t>
            </a:r>
            <a:r>
              <a:rPr lang="ko-KR" altLang="en-US" sz="1000" dirty="0">
                <a:latin typeface="+mn-ea"/>
                <a:ea typeface="+mn-ea"/>
              </a:rPr>
              <a:t>안전 사다리를 </a:t>
            </a:r>
            <a:r>
              <a:rPr lang="ko-KR" altLang="en-US" sz="1000" dirty="0" smtClean="0">
                <a:latin typeface="+mn-ea"/>
                <a:ea typeface="+mn-ea"/>
              </a:rPr>
              <a:t>설치한다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운전중</a:t>
            </a:r>
            <a:r>
              <a:rPr lang="ko-KR" altLang="en-US" sz="1000" dirty="0">
                <a:latin typeface="+mn-ea"/>
                <a:ea typeface="+mn-ea"/>
              </a:rPr>
              <a:t> 조작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조정이 필요한 부품은 운전자의 행동 </a:t>
            </a:r>
            <a:r>
              <a:rPr lang="ko-KR" altLang="en-US" sz="1000" dirty="0" err="1">
                <a:latin typeface="+mn-ea"/>
                <a:ea typeface="+mn-ea"/>
              </a:rPr>
              <a:t>반경내에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있어야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>
                <a:latin typeface="+mn-ea"/>
                <a:ea typeface="+mn-ea"/>
              </a:rPr>
              <a:t>4.1.1.4. </a:t>
            </a:r>
            <a:r>
              <a:rPr lang="ko-KR" altLang="en-US" sz="1000" dirty="0">
                <a:latin typeface="+mn-ea"/>
                <a:ea typeface="+mn-ea"/>
              </a:rPr>
              <a:t>본체 </a:t>
            </a:r>
            <a:r>
              <a:rPr lang="ko-KR" altLang="en-US" sz="1000" dirty="0" err="1">
                <a:latin typeface="+mn-ea"/>
                <a:ea typeface="+mn-ea"/>
              </a:rPr>
              <a:t>설계시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기류</a:t>
            </a:r>
            <a:r>
              <a:rPr lang="en-US" altLang="ko-KR" sz="1000" dirty="0">
                <a:latin typeface="+mn-ea"/>
                <a:ea typeface="+mn-ea"/>
              </a:rPr>
              <a:t>(F.F.U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DOWN FLOW)</a:t>
            </a:r>
            <a:r>
              <a:rPr lang="ko-KR" altLang="en-US" sz="1000" dirty="0">
                <a:latin typeface="+mn-ea"/>
                <a:ea typeface="+mn-ea"/>
              </a:rPr>
              <a:t>에 장애가 되지않는 </a:t>
            </a:r>
            <a:r>
              <a:rPr lang="ko-KR" altLang="en-US" sz="1000" dirty="0" smtClean="0">
                <a:latin typeface="+mn-ea"/>
                <a:ea typeface="+mn-ea"/>
              </a:rPr>
              <a:t>구조로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설계한다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4.1.1.5</a:t>
            </a:r>
            <a:r>
              <a:rPr lang="en-US" altLang="ko-KR" sz="1000" dirty="0">
                <a:latin typeface="+mn-ea"/>
                <a:ea typeface="+mn-ea"/>
              </a:rPr>
              <a:t>. AL FRAME </a:t>
            </a:r>
            <a:r>
              <a:rPr lang="ko-KR" altLang="en-US" sz="1000" dirty="0">
                <a:latin typeface="+mn-ea"/>
                <a:ea typeface="+mn-ea"/>
              </a:rPr>
              <a:t>조립 시에는 필히 멈춤 </a:t>
            </a:r>
            <a:r>
              <a:rPr lang="en-US" altLang="ko-KR" sz="1000" dirty="0">
                <a:latin typeface="+mn-ea"/>
                <a:ea typeface="+mn-ea"/>
              </a:rPr>
              <a:t>PIN</a:t>
            </a:r>
            <a:r>
              <a:rPr lang="ko-KR" altLang="en-US" sz="1000" dirty="0">
                <a:latin typeface="+mn-ea"/>
                <a:ea typeface="+mn-ea"/>
              </a:rPr>
              <a:t>이 있는 사각 </a:t>
            </a:r>
            <a:r>
              <a:rPr lang="en-US" altLang="ko-KR" sz="1000" dirty="0">
                <a:latin typeface="+mn-ea"/>
                <a:ea typeface="+mn-ea"/>
              </a:rPr>
              <a:t>NUT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정밀이 요구되는 구동 </a:t>
            </a:r>
            <a:r>
              <a:rPr lang="en-US" altLang="ko-KR" sz="1000" dirty="0">
                <a:latin typeface="+mn-ea"/>
                <a:ea typeface="+mn-ea"/>
              </a:rPr>
              <a:t>BASE, </a:t>
            </a:r>
            <a:r>
              <a:rPr lang="ko-KR" altLang="en-US" sz="1000" dirty="0">
                <a:latin typeface="+mn-ea"/>
                <a:ea typeface="+mn-ea"/>
              </a:rPr>
              <a:t>직선 </a:t>
            </a:r>
            <a:r>
              <a:rPr lang="en-US" altLang="ko-KR" sz="1000" dirty="0">
                <a:latin typeface="+mn-ea"/>
                <a:ea typeface="+mn-ea"/>
              </a:rPr>
              <a:t>BEARING </a:t>
            </a:r>
            <a:r>
              <a:rPr lang="ko-KR" altLang="en-US" sz="1000" dirty="0" err="1">
                <a:latin typeface="+mn-ea"/>
                <a:ea typeface="+mn-ea"/>
              </a:rPr>
              <a:t>조립부는</a:t>
            </a:r>
            <a:r>
              <a:rPr lang="ko-KR" altLang="en-US" sz="1000" dirty="0">
                <a:latin typeface="+mn-ea"/>
                <a:ea typeface="+mn-ea"/>
              </a:rPr>
              <a:t> 필히 </a:t>
            </a:r>
            <a:r>
              <a:rPr lang="ko-KR" altLang="en-US" sz="1000" dirty="0" err="1">
                <a:latin typeface="+mn-ea"/>
                <a:ea typeface="+mn-ea"/>
              </a:rPr>
              <a:t>단차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가공을 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하여 </a:t>
            </a:r>
            <a:r>
              <a:rPr lang="ko-KR" altLang="en-US" sz="1000" dirty="0">
                <a:latin typeface="+mn-ea"/>
                <a:ea typeface="+mn-ea"/>
              </a:rPr>
              <a:t>조립 및 </a:t>
            </a:r>
            <a:r>
              <a:rPr lang="en-US" altLang="ko-KR" sz="1000" dirty="0">
                <a:latin typeface="+mn-ea"/>
                <a:ea typeface="+mn-ea"/>
              </a:rPr>
              <a:t>SETTING</a:t>
            </a:r>
            <a:r>
              <a:rPr lang="ko-KR" altLang="en-US" sz="1000" dirty="0">
                <a:latin typeface="+mn-ea"/>
                <a:ea typeface="+mn-ea"/>
              </a:rPr>
              <a:t>이 용이하도록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기구적으로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SETTING</a:t>
            </a:r>
            <a:r>
              <a:rPr lang="ko-KR" altLang="en-US" sz="1000" dirty="0">
                <a:latin typeface="+mn-ea"/>
                <a:ea typeface="+mn-ea"/>
              </a:rPr>
              <a:t>이 필요한 부분에 대해서는 </a:t>
            </a:r>
            <a:r>
              <a:rPr lang="en-US" altLang="ko-KR" sz="1000" dirty="0">
                <a:latin typeface="+mn-ea"/>
                <a:ea typeface="+mn-ea"/>
              </a:rPr>
              <a:t>GAUGE</a:t>
            </a:r>
            <a:r>
              <a:rPr lang="ko-KR" altLang="en-US" sz="1000" dirty="0">
                <a:latin typeface="+mn-ea"/>
                <a:ea typeface="+mn-ea"/>
              </a:rPr>
              <a:t>나 </a:t>
            </a:r>
            <a:r>
              <a:rPr lang="ko-KR" altLang="en-US" sz="1000" dirty="0" err="1">
                <a:latin typeface="+mn-ea"/>
                <a:ea typeface="+mn-ea"/>
              </a:rPr>
              <a:t>눈금자를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부착하여 </a:t>
            </a:r>
            <a:r>
              <a:rPr lang="ko-KR" altLang="en-US" sz="1000" dirty="0">
                <a:latin typeface="+mn-ea"/>
                <a:ea typeface="+mn-ea"/>
              </a:rPr>
              <a:t>기준 </a:t>
            </a:r>
            <a:r>
              <a:rPr lang="en-US" altLang="ko-KR" sz="1000" dirty="0">
                <a:latin typeface="+mn-ea"/>
                <a:ea typeface="+mn-ea"/>
              </a:rPr>
              <a:t>SETTING</a:t>
            </a:r>
            <a:r>
              <a:rPr lang="ko-KR" altLang="en-US" sz="1000" dirty="0">
                <a:latin typeface="+mn-ea"/>
                <a:ea typeface="+mn-ea"/>
              </a:rPr>
              <a:t>이 용이하도록 한다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GAUGE</a:t>
            </a:r>
            <a:r>
              <a:rPr lang="ko-KR" altLang="en-US" sz="1000" dirty="0">
                <a:latin typeface="+mn-ea"/>
                <a:ea typeface="+mn-ea"/>
              </a:rPr>
              <a:t>나 </a:t>
            </a:r>
            <a:r>
              <a:rPr lang="ko-KR" altLang="en-US" sz="1000" dirty="0" err="1">
                <a:latin typeface="+mn-ea"/>
                <a:ea typeface="+mn-ea"/>
              </a:rPr>
              <a:t>눈금자</a:t>
            </a:r>
            <a:r>
              <a:rPr lang="ko-KR" altLang="en-US" sz="1000" dirty="0">
                <a:latin typeface="+mn-ea"/>
                <a:ea typeface="+mn-ea"/>
              </a:rPr>
              <a:t> 취부 구간은 도면</a:t>
            </a:r>
            <a:r>
              <a:rPr lang="en-US" altLang="ko-KR" sz="1000" dirty="0">
                <a:latin typeface="+mn-ea"/>
                <a:ea typeface="+mn-ea"/>
              </a:rPr>
              <a:t>DR</a:t>
            </a:r>
            <a:r>
              <a:rPr lang="ko-KR" altLang="en-US" sz="1000" dirty="0">
                <a:latin typeface="+mn-ea"/>
                <a:ea typeface="+mn-ea"/>
              </a:rPr>
              <a:t>시 사전 협의한다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4.1.1.8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일반 가공품을 배제하고 가능한 한 표준 </a:t>
            </a:r>
            <a:r>
              <a:rPr lang="ko-KR" altLang="en-US" sz="1000" dirty="0" err="1">
                <a:latin typeface="+mn-ea"/>
                <a:ea typeface="+mn-ea"/>
              </a:rPr>
              <a:t>구매품을</a:t>
            </a:r>
            <a:r>
              <a:rPr lang="ko-KR" altLang="en-US" sz="1000" dirty="0">
                <a:latin typeface="+mn-ea"/>
                <a:ea typeface="+mn-ea"/>
              </a:rPr>
              <a:t> 사용한다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가공품 </a:t>
            </a:r>
            <a:r>
              <a:rPr lang="ko-KR" altLang="en-US" sz="1000" dirty="0">
                <a:latin typeface="+mn-ea"/>
                <a:ea typeface="+mn-ea"/>
              </a:rPr>
              <a:t>사용시는 담당자 협의 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4.1.1.9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정확한 위치결정개소</a:t>
            </a:r>
            <a:r>
              <a:rPr lang="en-US" altLang="ko-KR" sz="1000" dirty="0">
                <a:latin typeface="+mn-ea"/>
                <a:ea typeface="+mn-ea"/>
              </a:rPr>
              <a:t>(ROBOT</a:t>
            </a:r>
            <a:r>
              <a:rPr lang="ko-KR" altLang="en-US" sz="1000" dirty="0">
                <a:latin typeface="+mn-ea"/>
                <a:ea typeface="+mn-ea"/>
              </a:rPr>
              <a:t>전단 등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4</a:t>
            </a:r>
            <a:r>
              <a:rPr lang="ko-KR" altLang="en-US" sz="1000" dirty="0">
                <a:latin typeface="+mn-ea"/>
                <a:ea typeface="+mn-ea"/>
              </a:rPr>
              <a:t>면 </a:t>
            </a:r>
            <a:r>
              <a:rPr lang="en-US" altLang="ko-KR" sz="1000" dirty="0">
                <a:latin typeface="+mn-ea"/>
                <a:ea typeface="+mn-ea"/>
              </a:rPr>
              <a:t>CENTERING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4.1.1.10</a:t>
            </a:r>
            <a:r>
              <a:rPr lang="en-US" altLang="ko-KR" sz="1000" dirty="0">
                <a:latin typeface="+mn-ea"/>
                <a:ea typeface="+mn-ea"/>
              </a:rPr>
              <a:t>. J/C </a:t>
            </a:r>
            <a:r>
              <a:rPr lang="ko-KR" altLang="en-US" sz="1000" dirty="0">
                <a:latin typeface="+mn-ea"/>
                <a:ea typeface="+mn-ea"/>
              </a:rPr>
              <a:t>부품은 위치 홈 가공 및 맞춤 핀을 사용한다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4.1.1.11</a:t>
            </a:r>
            <a:r>
              <a:rPr lang="en-US" altLang="ko-KR" sz="1000" dirty="0">
                <a:latin typeface="+mn-ea"/>
                <a:ea typeface="+mn-ea"/>
              </a:rPr>
              <a:t>. J/C </a:t>
            </a:r>
            <a:r>
              <a:rPr lang="ko-KR" altLang="en-US" sz="1000" dirty="0">
                <a:latin typeface="+mn-ea"/>
                <a:ea typeface="+mn-ea"/>
              </a:rPr>
              <a:t>부품의 </a:t>
            </a:r>
            <a:r>
              <a:rPr lang="en-US" altLang="ko-KR" sz="1000" dirty="0">
                <a:latin typeface="+mn-ea"/>
                <a:ea typeface="+mn-ea"/>
              </a:rPr>
              <a:t>GRIPPER </a:t>
            </a:r>
            <a:r>
              <a:rPr lang="ko-KR" altLang="en-US" sz="1000" dirty="0">
                <a:latin typeface="+mn-ea"/>
                <a:ea typeface="+mn-ea"/>
              </a:rPr>
              <a:t>는 공용으로 사용하게 설계한다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4.1.1.12</a:t>
            </a:r>
            <a:r>
              <a:rPr lang="en-US" altLang="ko-KR" sz="1000" dirty="0">
                <a:latin typeface="+mn-ea"/>
                <a:ea typeface="+mn-ea"/>
              </a:rPr>
              <a:t>. INDEX TABLE </a:t>
            </a:r>
            <a:r>
              <a:rPr lang="ko-KR" altLang="en-US" sz="1000" dirty="0">
                <a:latin typeface="+mn-ea"/>
                <a:ea typeface="+mn-ea"/>
              </a:rPr>
              <a:t>설비는 </a:t>
            </a:r>
            <a:r>
              <a:rPr lang="en-US" altLang="ko-KR" sz="1000" dirty="0">
                <a:latin typeface="+mn-ea"/>
                <a:ea typeface="+mn-ea"/>
              </a:rPr>
              <a:t>MASTER POSITION </a:t>
            </a:r>
            <a:r>
              <a:rPr lang="ko-KR" altLang="en-US" sz="1000" dirty="0">
                <a:latin typeface="+mn-ea"/>
                <a:ea typeface="+mn-ea"/>
              </a:rPr>
              <a:t>설정한다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4.1.1.13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일반기구</a:t>
            </a:r>
            <a:r>
              <a:rPr lang="ko-KR" altLang="en-US" sz="1000" dirty="0">
                <a:latin typeface="+mn-ea"/>
                <a:ea typeface="+mn-ea"/>
              </a:rPr>
              <a:t> 가공 및 부품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판재 </a:t>
            </a:r>
            <a:r>
              <a:rPr lang="en-US" altLang="ko-KR" sz="1000" dirty="0">
                <a:latin typeface="+mn-ea"/>
                <a:ea typeface="+mn-ea"/>
              </a:rPr>
              <a:t>30t </a:t>
            </a:r>
            <a:r>
              <a:rPr lang="ko-KR" altLang="en-US" sz="1000" dirty="0">
                <a:latin typeface="+mn-ea"/>
                <a:ea typeface="+mn-ea"/>
              </a:rPr>
              <a:t>이하는 관통 </a:t>
            </a:r>
            <a:r>
              <a:rPr lang="en-US" altLang="ko-KR" sz="1000" dirty="0">
                <a:latin typeface="+mn-ea"/>
                <a:ea typeface="+mn-ea"/>
              </a:rPr>
              <a:t>Tap (</a:t>
            </a:r>
            <a:r>
              <a:rPr lang="ko-KR" altLang="en-US" sz="1000" dirty="0">
                <a:latin typeface="+mn-ea"/>
                <a:ea typeface="+mn-ea"/>
              </a:rPr>
              <a:t>특히 혼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엔빌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조립취부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Tap)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Tab </a:t>
            </a:r>
            <a:r>
              <a:rPr lang="ko-KR" altLang="en-US" sz="1000" dirty="0">
                <a:latin typeface="+mn-ea"/>
                <a:ea typeface="+mn-ea"/>
              </a:rPr>
              <a:t>깊이는 사이즈보다 깊게 </a:t>
            </a:r>
            <a:r>
              <a:rPr lang="en-US" altLang="ko-KR" sz="1000" dirty="0">
                <a:latin typeface="+mn-ea"/>
                <a:ea typeface="+mn-ea"/>
              </a:rPr>
              <a:t>( </a:t>
            </a:r>
            <a:r>
              <a:rPr lang="ko-KR" altLang="en-US" sz="1000" dirty="0">
                <a:latin typeface="+mn-ea"/>
                <a:ea typeface="+mn-ea"/>
              </a:rPr>
              <a:t>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>
                <a:latin typeface="+mn-ea"/>
                <a:ea typeface="+mn-ea"/>
              </a:rPr>
              <a:t>M5 </a:t>
            </a:r>
            <a:r>
              <a:rPr lang="en-US" altLang="ko-KR" sz="1000" smtClean="0">
                <a:latin typeface="+mn-ea"/>
                <a:ea typeface="+mn-ea"/>
              </a:rPr>
              <a:t>→ </a:t>
            </a:r>
            <a:r>
              <a:rPr lang="en-US" altLang="ko-KR" sz="1000" dirty="0">
                <a:latin typeface="+mn-ea"/>
                <a:ea typeface="+mn-ea"/>
              </a:rPr>
              <a:t>DP 15 )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err="1" smtClean="0">
                <a:latin typeface="+mn-ea"/>
                <a:ea typeface="+mn-ea"/>
              </a:rPr>
              <a:t>고장력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볼트는 </a:t>
            </a:r>
            <a:r>
              <a:rPr lang="en-US" altLang="ko-KR" sz="1000" dirty="0">
                <a:latin typeface="+mn-ea"/>
                <a:ea typeface="+mn-ea"/>
              </a:rPr>
              <a:t>Maker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언바라코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사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err="1" smtClean="0">
                <a:latin typeface="+mn-ea"/>
                <a:ea typeface="+mn-ea"/>
              </a:rPr>
              <a:t>저두</a:t>
            </a:r>
            <a:r>
              <a:rPr lang="ko-KR" altLang="en-US" sz="1000" dirty="0" smtClean="0">
                <a:latin typeface="+mn-ea"/>
                <a:ea typeface="+mn-ea"/>
              </a:rPr>
              <a:t> 볼트 </a:t>
            </a:r>
            <a:r>
              <a:rPr lang="ko-KR" altLang="en-US" sz="1000" dirty="0">
                <a:latin typeface="+mn-ea"/>
                <a:ea typeface="+mn-ea"/>
              </a:rPr>
              <a:t>사용 지양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필요 시 별도 협의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4.1.1.14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맞춤핀</a:t>
            </a:r>
            <a:r>
              <a:rPr lang="ko-KR" altLang="en-US" sz="1000" dirty="0">
                <a:latin typeface="+mn-ea"/>
                <a:ea typeface="+mn-ea"/>
              </a:rPr>
              <a:t> 설계가 어려운 부분은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담당자협의하에 편심조정핀으로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대체한다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952206" y="594342"/>
            <a:ext cx="4896544" cy="613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4.1.2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 smtClean="0">
                <a:latin typeface="+mn-ea"/>
                <a:ea typeface="+mn-ea"/>
              </a:rPr>
              <a:t>브라켓</a:t>
            </a: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4.1.2.1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BRACKET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SM45</a:t>
            </a:r>
            <a:r>
              <a:rPr lang="ko-KR" altLang="en-US" sz="1000" dirty="0">
                <a:latin typeface="+mn-ea"/>
                <a:ea typeface="+mn-ea"/>
              </a:rPr>
              <a:t>로 사용하며 </a:t>
            </a:r>
            <a:r>
              <a:rPr lang="ko-KR" altLang="en-US" sz="1000" dirty="0" err="1">
                <a:latin typeface="+mn-ea"/>
                <a:ea typeface="+mn-ea"/>
              </a:rPr>
              <a:t>보강대및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용접 구조물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</a:t>
            </a:r>
            <a:r>
              <a:rPr lang="ko-KR" altLang="en-US" sz="100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4.1.2.2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정확한 위치 결정개소에는 </a:t>
            </a:r>
            <a:r>
              <a:rPr lang="en-US" altLang="ko-KR" sz="1000" dirty="0">
                <a:latin typeface="+mn-ea"/>
                <a:ea typeface="+mn-ea"/>
              </a:rPr>
              <a:t>Backlash </a:t>
            </a:r>
            <a:r>
              <a:rPr lang="ko-KR" altLang="en-US" sz="1000" dirty="0">
                <a:latin typeface="+mn-ea"/>
                <a:ea typeface="+mn-ea"/>
              </a:rPr>
              <a:t>공차 승인을 </a:t>
            </a:r>
            <a:r>
              <a:rPr lang="ko-KR" altLang="en-US" sz="1000">
                <a:latin typeface="+mn-ea"/>
                <a:ea typeface="+mn-ea"/>
              </a:rPr>
              <a:t>득할 </a:t>
            </a:r>
            <a:r>
              <a:rPr lang="ko-KR" altLang="en-US" sz="1000" smtClean="0">
                <a:latin typeface="+mn-ea"/>
                <a:ea typeface="+mn-ea"/>
              </a:rPr>
              <a:t>것</a:t>
            </a:r>
            <a:r>
              <a:rPr lang="en-US" altLang="ko-KR" sz="100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정도요구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 err="1">
                <a:latin typeface="+mn-ea"/>
                <a:ea typeface="+mn-ea"/>
              </a:rPr>
              <a:t>Pos'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4.1.2.3</a:t>
            </a:r>
            <a:r>
              <a:rPr lang="en-US" altLang="ko-KR" sz="1000" dirty="0">
                <a:latin typeface="+mn-ea"/>
                <a:ea typeface="+mn-ea"/>
              </a:rPr>
              <a:t>. BRACKET</a:t>
            </a:r>
            <a:r>
              <a:rPr lang="ko-KR" altLang="en-US" sz="1000" dirty="0">
                <a:latin typeface="+mn-ea"/>
                <a:ea typeface="+mn-ea"/>
              </a:rPr>
              <a:t>는 정도를 요할 경우 </a:t>
            </a:r>
            <a:r>
              <a:rPr lang="en-US" altLang="ko-KR" sz="1000" dirty="0">
                <a:latin typeface="+mn-ea"/>
                <a:ea typeface="+mn-ea"/>
              </a:rPr>
              <a:t>MILLING </a:t>
            </a:r>
            <a:r>
              <a:rPr lang="ko-KR" altLang="en-US" sz="1000" dirty="0">
                <a:latin typeface="+mn-ea"/>
                <a:ea typeface="+mn-ea"/>
              </a:rPr>
              <a:t>가공</a:t>
            </a:r>
            <a:r>
              <a:rPr lang="en-US" altLang="ko-KR" sz="1000" dirty="0">
                <a:latin typeface="+mn-ea"/>
                <a:ea typeface="+mn-ea"/>
              </a:rPr>
              <a:t>, BOLT </a:t>
            </a:r>
            <a:r>
              <a:rPr lang="ko-KR" altLang="en-US" sz="1000" dirty="0">
                <a:latin typeface="+mn-ea"/>
                <a:ea typeface="+mn-ea"/>
              </a:rPr>
              <a:t>고정하며 </a:t>
            </a:r>
            <a:r>
              <a:rPr lang="ko-KR" altLang="en-US" sz="1000" dirty="0" smtClean="0">
                <a:latin typeface="+mn-ea"/>
                <a:ea typeface="+mn-ea"/>
              </a:rPr>
              <a:t>반드시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모서리를 </a:t>
            </a:r>
            <a:r>
              <a:rPr lang="ko-KR" altLang="en-US" sz="1000" dirty="0" err="1">
                <a:latin typeface="+mn-ea"/>
                <a:ea typeface="+mn-ea"/>
              </a:rPr>
              <a:t>면취</a:t>
            </a:r>
            <a:r>
              <a:rPr lang="ko-KR" altLang="en-US" sz="1000" dirty="0">
                <a:latin typeface="+mn-ea"/>
                <a:ea typeface="+mn-ea"/>
              </a:rPr>
              <a:t>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부득이한 </a:t>
            </a:r>
            <a:r>
              <a:rPr lang="ko-KR" altLang="en-US" sz="1000" dirty="0">
                <a:latin typeface="+mn-ea"/>
                <a:ea typeface="+mn-ea"/>
              </a:rPr>
              <a:t>사정으로 용접할 경우는 전체 용접 후 보강하여 </a:t>
            </a:r>
            <a:r>
              <a:rPr lang="ko-KR" altLang="en-US" sz="1000" dirty="0" err="1">
                <a:latin typeface="+mn-ea"/>
                <a:ea typeface="+mn-ea"/>
              </a:rPr>
              <a:t>변형요소가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절대로 </a:t>
            </a:r>
            <a:r>
              <a:rPr lang="ko-KR" altLang="en-US" sz="1000" dirty="0">
                <a:latin typeface="+mn-ea"/>
                <a:ea typeface="+mn-ea"/>
              </a:rPr>
              <a:t>발생해서는 안 </a:t>
            </a:r>
            <a:r>
              <a:rPr lang="ko-KR" altLang="en-US" sz="1000">
                <a:latin typeface="+mn-ea"/>
                <a:ea typeface="+mn-ea"/>
              </a:rPr>
              <a:t>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4.1.3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 smtClean="0">
                <a:latin typeface="+mn-ea"/>
                <a:ea typeface="+mn-ea"/>
              </a:rPr>
              <a:t>체결부</a:t>
            </a: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</a:t>
            </a:r>
            <a:r>
              <a:rPr lang="en-US" altLang="ko-KR" sz="1000" smtClean="0">
                <a:latin typeface="+mn-ea"/>
                <a:ea typeface="+mn-ea"/>
              </a:rPr>
              <a:t>4.1.3.1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부품 조립은 가능한 </a:t>
            </a:r>
            <a:r>
              <a:rPr lang="en-US" altLang="ko-KR" sz="1000" dirty="0">
                <a:latin typeface="+mn-ea"/>
                <a:ea typeface="+mn-ea"/>
              </a:rPr>
              <a:t>NUT </a:t>
            </a:r>
            <a:r>
              <a:rPr lang="ko-KR" altLang="en-US" sz="1000" dirty="0">
                <a:latin typeface="+mn-ea"/>
                <a:ea typeface="+mn-ea"/>
              </a:rPr>
              <a:t>대신 </a:t>
            </a:r>
            <a:r>
              <a:rPr lang="en-US" altLang="ko-KR" sz="1000" dirty="0">
                <a:latin typeface="+mn-ea"/>
                <a:ea typeface="+mn-ea"/>
              </a:rPr>
              <a:t>TAP </a:t>
            </a:r>
            <a:r>
              <a:rPr lang="ko-KR" altLang="en-US" sz="1000" dirty="0">
                <a:latin typeface="+mn-ea"/>
                <a:ea typeface="+mn-ea"/>
              </a:rPr>
              <a:t>가공하여 사용하고 나사의 마모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방지 </a:t>
            </a:r>
            <a:r>
              <a:rPr lang="ko-KR" altLang="en-US" sz="1000" dirty="0">
                <a:latin typeface="+mn-ea"/>
                <a:ea typeface="+mn-ea"/>
              </a:rPr>
              <a:t>및 풀림 방지 대책이 강구되어야 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</a:t>
            </a:r>
            <a:r>
              <a:rPr lang="ko-KR" altLang="en-US" sz="1000" smtClean="0">
                <a:latin typeface="+mn-ea"/>
                <a:ea typeface="+mn-ea"/>
              </a:rPr>
              <a:t>         </a:t>
            </a:r>
            <a:r>
              <a:rPr lang="en-US" altLang="ko-KR" sz="1000" dirty="0">
                <a:latin typeface="+mn-ea"/>
                <a:ea typeface="+mn-ea"/>
              </a:rPr>
              <a:t>(NUT </a:t>
            </a:r>
            <a:r>
              <a:rPr lang="ko-KR" altLang="en-US" sz="1000" dirty="0">
                <a:latin typeface="+mn-ea"/>
                <a:ea typeface="+mn-ea"/>
              </a:rPr>
              <a:t>사용 시는 필히 </a:t>
            </a:r>
            <a:r>
              <a:rPr lang="ko-KR" altLang="en-US" sz="1000">
                <a:latin typeface="+mn-ea"/>
                <a:ea typeface="+mn-ea"/>
              </a:rPr>
              <a:t>평</a:t>
            </a:r>
            <a:r>
              <a:rPr lang="en-US" altLang="ko-KR" sz="1000" smtClean="0">
                <a:latin typeface="+mn-ea"/>
                <a:ea typeface="+mn-ea"/>
              </a:rPr>
              <a:t>, </a:t>
            </a:r>
            <a:r>
              <a:rPr lang="ko-KR" altLang="en-US" sz="1000" smtClean="0">
                <a:latin typeface="+mn-ea"/>
                <a:ea typeface="+mn-ea"/>
              </a:rPr>
              <a:t>스프링 </a:t>
            </a:r>
            <a:r>
              <a:rPr lang="en-US" altLang="ko-KR" sz="1000" dirty="0">
                <a:latin typeface="+mn-ea"/>
                <a:ea typeface="+mn-ea"/>
              </a:rPr>
              <a:t>WASHER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4.1.3.2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모든 구조물의 강도는 </a:t>
            </a:r>
            <a:r>
              <a:rPr lang="ko-KR" altLang="en-US" sz="1000" dirty="0" err="1">
                <a:latin typeface="+mn-ea"/>
                <a:ea typeface="+mn-ea"/>
              </a:rPr>
              <a:t>안전률을</a:t>
            </a:r>
            <a:r>
              <a:rPr lang="ko-KR" altLang="en-US" sz="1000" dirty="0">
                <a:latin typeface="+mn-ea"/>
                <a:ea typeface="+mn-ea"/>
              </a:rPr>
              <a:t> 포함한 계산 상의 강도를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감안하여</a:t>
            </a:r>
            <a:r>
              <a:rPr lang="en-US" altLang="ko-KR" sz="1000" dirty="0">
                <a:latin typeface="+mn-ea"/>
                <a:ea typeface="+mn-ea"/>
              </a:rPr>
              <a:t>(150%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진동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이동 시 영향을 받지 않도록 하며 </a:t>
            </a:r>
            <a:r>
              <a:rPr lang="en-US" altLang="ko-KR" sz="1000" dirty="0">
                <a:latin typeface="+mn-ea"/>
                <a:ea typeface="+mn-ea"/>
              </a:rPr>
              <a:t>NUT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사용할 </a:t>
            </a:r>
            <a:r>
              <a:rPr lang="ko-KR" altLang="en-US" sz="1000" dirty="0">
                <a:latin typeface="+mn-ea"/>
                <a:ea typeface="+mn-ea"/>
              </a:rPr>
              <a:t>때는 </a:t>
            </a:r>
            <a:r>
              <a:rPr lang="en-US" altLang="ko-KR" sz="1000" dirty="0">
                <a:latin typeface="+mn-ea"/>
                <a:ea typeface="+mn-ea"/>
              </a:rPr>
              <a:t>LOCK NUT</a:t>
            </a:r>
            <a:r>
              <a:rPr lang="ko-KR" altLang="en-US" sz="1000" dirty="0">
                <a:latin typeface="+mn-ea"/>
                <a:ea typeface="+mn-ea"/>
              </a:rPr>
              <a:t>를 사용하고 반드시 </a:t>
            </a:r>
            <a:r>
              <a:rPr lang="en-US" altLang="ko-KR" sz="1000" dirty="0">
                <a:latin typeface="+mn-ea"/>
                <a:ea typeface="+mn-ea"/>
              </a:rPr>
              <a:t>LOCTITE</a:t>
            </a:r>
            <a:r>
              <a:rPr lang="ko-KR" altLang="en-US" sz="1000" dirty="0">
                <a:latin typeface="+mn-ea"/>
                <a:ea typeface="+mn-ea"/>
              </a:rPr>
              <a:t>를 도포 체결한다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4.1.3.3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재질이 </a:t>
            </a:r>
            <a:r>
              <a:rPr lang="en-US" altLang="ko-KR" sz="1000" dirty="0">
                <a:latin typeface="+mn-ea"/>
                <a:ea typeface="+mn-ea"/>
              </a:rPr>
              <a:t>AL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ko-KR" altLang="en-US" sz="1000" dirty="0" err="1">
                <a:latin typeface="+mn-ea"/>
                <a:ea typeface="+mn-ea"/>
              </a:rPr>
              <a:t>수지류</a:t>
            </a:r>
            <a:r>
              <a:rPr lang="ko-KR" altLang="en-US" sz="1000" dirty="0">
                <a:latin typeface="+mn-ea"/>
                <a:ea typeface="+mn-ea"/>
              </a:rPr>
              <a:t> 계통을 사용한 부품의 </a:t>
            </a:r>
            <a:r>
              <a:rPr lang="en-US" altLang="ko-KR" sz="1000" dirty="0">
                <a:latin typeface="+mn-ea"/>
                <a:ea typeface="+mn-ea"/>
              </a:rPr>
              <a:t>TAP </a:t>
            </a:r>
            <a:r>
              <a:rPr lang="ko-KR" altLang="en-US" sz="1000" dirty="0">
                <a:latin typeface="+mn-ea"/>
                <a:ea typeface="+mn-ea"/>
              </a:rPr>
              <a:t>가공 부위는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반드시 </a:t>
            </a:r>
            <a:r>
              <a:rPr lang="en-US" altLang="ko-KR" sz="1000" dirty="0">
                <a:latin typeface="+mn-ea"/>
                <a:ea typeface="+mn-ea"/>
              </a:rPr>
              <a:t>(MZ2) INSERT</a:t>
            </a:r>
            <a:r>
              <a:rPr lang="ko-KR" altLang="en-US" sz="1000" dirty="0">
                <a:latin typeface="+mn-ea"/>
                <a:ea typeface="+mn-ea"/>
              </a:rPr>
              <a:t>을 사용하여 </a:t>
            </a:r>
            <a:r>
              <a:rPr lang="en-US" altLang="ko-KR" sz="1000" dirty="0">
                <a:latin typeface="+mn-ea"/>
                <a:ea typeface="+mn-ea"/>
              </a:rPr>
              <a:t>TAPING </a:t>
            </a:r>
            <a:r>
              <a:rPr lang="ko-KR" altLang="en-US" sz="1000" dirty="0">
                <a:latin typeface="+mn-ea"/>
                <a:ea typeface="+mn-ea"/>
              </a:rPr>
              <a:t>부분을 보강한다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※ HELI </a:t>
            </a:r>
            <a:r>
              <a:rPr lang="en-US" altLang="ko-KR" sz="1000" dirty="0">
                <a:latin typeface="+mn-ea"/>
                <a:ea typeface="+mn-ea"/>
              </a:rPr>
              <a:t>COIL </a:t>
            </a:r>
            <a:r>
              <a:rPr lang="ko-KR" altLang="en-US" sz="1000" dirty="0">
                <a:latin typeface="+mn-ea"/>
                <a:ea typeface="+mn-ea"/>
              </a:rPr>
              <a:t>삽입 절대 금지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4.1.3.4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과중한 힘을 받는 </a:t>
            </a:r>
            <a:r>
              <a:rPr lang="ko-KR" altLang="en-US" sz="1000" dirty="0" err="1">
                <a:latin typeface="+mn-ea"/>
                <a:ea typeface="+mn-ea"/>
              </a:rPr>
              <a:t>구동부나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STOPPER </a:t>
            </a:r>
            <a:r>
              <a:rPr lang="ko-KR" altLang="en-US" sz="1000" dirty="0">
                <a:latin typeface="+mn-ea"/>
                <a:ea typeface="+mn-ea"/>
              </a:rPr>
              <a:t>부분에는 필히 長 </a:t>
            </a:r>
            <a:r>
              <a:rPr lang="en-US" altLang="ko-KR" sz="1000" dirty="0">
                <a:latin typeface="+mn-ea"/>
                <a:ea typeface="+mn-ea"/>
              </a:rPr>
              <a:t>NUT</a:t>
            </a:r>
            <a:r>
              <a:rPr lang="ko-KR" altLang="en-US" sz="1000" dirty="0" err="1">
                <a:latin typeface="+mn-ea"/>
                <a:ea typeface="+mn-ea"/>
              </a:rPr>
              <a:t>를사용한다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4.1.3.5</a:t>
            </a:r>
            <a:r>
              <a:rPr lang="en-US" altLang="ko-KR" sz="1000" dirty="0">
                <a:latin typeface="+mn-ea"/>
                <a:ea typeface="+mn-ea"/>
              </a:rPr>
              <a:t>. RAIL </a:t>
            </a:r>
            <a:r>
              <a:rPr lang="ko-KR" altLang="en-US" sz="1000" dirty="0">
                <a:latin typeface="+mn-ea"/>
                <a:ea typeface="+mn-ea"/>
              </a:rPr>
              <a:t>등 </a:t>
            </a:r>
            <a:r>
              <a:rPr lang="en-US" altLang="ko-KR" sz="1000" dirty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후 진동이나 외부 요인에 의해 풀림 요인이 있는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부분에는 </a:t>
            </a:r>
            <a:r>
              <a:rPr lang="ko-KR" altLang="en-US" sz="1000" dirty="0">
                <a:latin typeface="+mn-ea"/>
                <a:ea typeface="+mn-ea"/>
              </a:rPr>
              <a:t>필히 </a:t>
            </a:r>
            <a:r>
              <a:rPr lang="en-US" altLang="ko-KR" sz="1000" dirty="0">
                <a:latin typeface="+mn-ea"/>
                <a:ea typeface="+mn-ea"/>
              </a:rPr>
              <a:t>LOCK NUT</a:t>
            </a:r>
            <a:r>
              <a:rPr lang="ko-KR" altLang="en-US" sz="1000" dirty="0">
                <a:latin typeface="+mn-ea"/>
                <a:ea typeface="+mn-ea"/>
              </a:rPr>
              <a:t>를 사용하고 </a:t>
            </a:r>
            <a:r>
              <a:rPr lang="en-US" altLang="ko-KR" sz="1000" dirty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후 지정 개소에 맞춤 </a:t>
            </a:r>
            <a:r>
              <a:rPr lang="en-US" altLang="ko-KR" sz="1000" dirty="0">
                <a:latin typeface="+mn-ea"/>
                <a:ea typeface="+mn-ea"/>
              </a:rPr>
              <a:t>PIN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작업을 </a:t>
            </a:r>
            <a:r>
              <a:rPr lang="ko-KR" altLang="en-US" sz="1000" dirty="0">
                <a:latin typeface="+mn-ea"/>
                <a:ea typeface="+mn-ea"/>
              </a:rPr>
              <a:t>실시한다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단순 </a:t>
            </a:r>
            <a:r>
              <a:rPr lang="en-US" altLang="ko-KR" sz="1000" dirty="0">
                <a:latin typeface="+mn-ea"/>
                <a:ea typeface="+mn-ea"/>
              </a:rPr>
              <a:t>BOLT </a:t>
            </a:r>
            <a:r>
              <a:rPr lang="ko-KR" altLang="en-US" sz="1000" dirty="0">
                <a:latin typeface="+mn-ea"/>
                <a:ea typeface="+mn-ea"/>
              </a:rPr>
              <a:t>고정 배제</a:t>
            </a:r>
            <a:r>
              <a:rPr lang="en-US" altLang="ko-KR" sz="1000" dirty="0">
                <a:latin typeface="+mn-ea"/>
                <a:ea typeface="+mn-ea"/>
              </a:rPr>
              <a:t>).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4.1.3.6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주요 </a:t>
            </a:r>
            <a:r>
              <a:rPr lang="ko-KR" altLang="en-US" sz="1000" dirty="0" err="1">
                <a:latin typeface="+mn-ea"/>
                <a:ea typeface="+mn-ea"/>
              </a:rPr>
              <a:t>고정부에는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완료 후 반드시 </a:t>
            </a:r>
            <a:r>
              <a:rPr lang="en-US" altLang="ko-KR" sz="1000" dirty="0">
                <a:latin typeface="+mn-ea"/>
                <a:ea typeface="+mn-ea"/>
              </a:rPr>
              <a:t>I-MARKING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중간검수</a:t>
            </a:r>
            <a:r>
              <a:rPr lang="ko-KR" altLang="en-US" sz="1000" dirty="0">
                <a:latin typeface="+mn-ea"/>
                <a:ea typeface="+mn-ea"/>
              </a:rPr>
              <a:t> 시 주요 </a:t>
            </a:r>
            <a:r>
              <a:rPr lang="ko-KR" altLang="en-US" sz="1000" dirty="0" err="1">
                <a:latin typeface="+mn-ea"/>
                <a:ea typeface="+mn-ea"/>
              </a:rPr>
              <a:t>고정부</a:t>
            </a:r>
            <a:r>
              <a:rPr lang="ko-KR" altLang="en-US" sz="1000" dirty="0">
                <a:latin typeface="+mn-ea"/>
                <a:ea typeface="+mn-ea"/>
              </a:rPr>
              <a:t> 지정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/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빨강색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: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신규 제작설비 도입시 적용</a:t>
            </a:r>
          </a:p>
          <a:p>
            <a:pPr latinLnBrk="0"/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노랑색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: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설비 도입후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PM,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변경 발생등으로 변경시 적용함</a:t>
            </a:r>
          </a:p>
          <a:p>
            <a:pPr latinLnBrk="0"/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(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변경이력을 알기 위함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 </a:t>
            </a:r>
            <a:endParaRPr lang="ko-KR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/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- </a:t>
            </a:r>
            <a:r>
              <a:rPr lang="ko-KR" altLang="ko-KR" sz="1000" smtClean="0">
                <a:solidFill>
                  <a:srgbClr val="0000FF"/>
                </a:solidFill>
                <a:latin typeface="+mn-ea"/>
                <a:ea typeface="+mn-ea"/>
              </a:rPr>
              <a:t>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육안 식별 불가 설비의 보색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노랑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빨강색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적용 가능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endParaRPr lang="ko-KR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/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I-MARKING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적용 대상은 하기와 같다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/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①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적용 대상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: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구동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기초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Bolt, Leveling Bolt,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앵커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지진방지 </a:t>
            </a:r>
          </a:p>
          <a:p>
            <a:pPr latinLnBrk="0"/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  Bracket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등 풀림 방지 개소</a:t>
            </a:r>
          </a:p>
          <a:p>
            <a:pPr latinLnBrk="0"/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②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센서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실린더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Base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고정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실린더 로드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쇼바고정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/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③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Control Panel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내부</a:t>
            </a:r>
          </a:p>
          <a:p>
            <a:pPr latinLnBrk="0"/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1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차전원 메인 전원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NFB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볼트만 마킹함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(2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Terminal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부분 제외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endParaRPr lang="ko-KR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2942722"/>
            <a:ext cx="4805808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    [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I-Mark </a:t>
            </a:r>
            <a:r>
              <a:rPr lang="ko-KR" altLang="ko-KR" sz="1000">
                <a:solidFill>
                  <a:srgbClr val="0000FF"/>
                </a:solidFill>
                <a:latin typeface="+mn-ea"/>
                <a:ea typeface="+mn-ea"/>
              </a:rPr>
              <a:t>적용 </a:t>
            </a:r>
            <a:r>
              <a:rPr lang="ko-KR" altLang="ko-KR" sz="1000" smtClean="0">
                <a:solidFill>
                  <a:srgbClr val="0000FF"/>
                </a:solidFill>
                <a:latin typeface="+mn-ea"/>
                <a:ea typeface="+mn-ea"/>
              </a:rPr>
              <a:t>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en-US" altLang="ko-KR" sz="1000" b="1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 b="1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ko-KR" altLang="en-US" sz="1000">
                <a:solidFill>
                  <a:srgbClr val="0000FF"/>
                </a:solidFill>
                <a:latin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</a:rPr>
              <a:t>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I-MARKING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제외 대상은 하기와 같다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셋팅 개소 및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J/C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개소 등 변경 풀림이 필요한 곳은 제외한다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②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도어 및 장석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Process Chamber, Cover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류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Particle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발생이</a:t>
            </a: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 우려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곳은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제외 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③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모터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Pump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등 기성품에 부착된 볼트는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I-Marking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제외한다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④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카운터 보어 볼트는 내측으로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3mm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이상 함몰된 볼트는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I-Marking</a:t>
            </a: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제외한다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육안식별 불가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⑤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고정된 전장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계장 부품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OP BOX(No Moving)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은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제외한다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  <a:spcAft>
                <a:spcPts val="0"/>
              </a:spcAft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⑥ 둥근머리 접시머리 볼트적용부분은 제외한다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952205" y="567645"/>
            <a:ext cx="4952207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I-Marking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전용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Pen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을 사용한다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레지록류 본드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Type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 금지한다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    →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향후 경화되어 작은 충격에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P/C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유발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②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Cleaning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IPA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사용하여 제거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③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전용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Pen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Copper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성분 없어야 함</a:t>
            </a: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                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[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I-Mark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부적합 사례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4.1.3.7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설비내부에 매립되는 볼트 및 연결부는 불가하다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4.1.3.8.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 진동이 많거나 단독 물류 컨베어등 바닥 고정이 필요하다고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판단될시 앙카로 고정하고 앙카 볼트 사이즈는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SDI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담당자와 협의후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시공한다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 바닦 고정 시점은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TQR3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승인 전에 완료한다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en-US" altLang="ko-KR" sz="1000" b="1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b="1">
                <a:latin typeface="+mn-ea"/>
                <a:ea typeface="+mn-ea"/>
              </a:rPr>
              <a:t>   </a:t>
            </a:r>
            <a:r>
              <a:rPr lang="ko-KR" altLang="en-US" sz="1000" b="1" smtClean="0"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4.1.3.9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기타 “체결”관련 불합리는 하기내용 참고 적용한다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Bolt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&amp; Nut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미체결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Point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없어야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모든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기구물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부품은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Frame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등 설비에 부착 고정되어야 한다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99678" y="692696"/>
            <a:ext cx="4595936" cy="2232248"/>
            <a:chOff x="199678" y="692696"/>
            <a:chExt cx="4595936" cy="2232248"/>
          </a:xfrm>
        </p:grpSpPr>
        <p:pic>
          <p:nvPicPr>
            <p:cNvPr id="2" name="그림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678" y="692696"/>
              <a:ext cx="2150600" cy="113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그림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686" y="692696"/>
              <a:ext cx="2127928" cy="111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그룹 25"/>
            <p:cNvGrpSpPr>
              <a:grpSpLocks/>
            </p:cNvGrpSpPr>
            <p:nvPr/>
          </p:nvGrpSpPr>
          <p:grpSpPr bwMode="auto">
            <a:xfrm>
              <a:off x="316277" y="1861691"/>
              <a:ext cx="1174086" cy="981738"/>
              <a:chOff x="0" y="44979"/>
              <a:chExt cx="1702699" cy="838200"/>
            </a:xfrm>
          </p:grpSpPr>
          <p:sp>
            <p:nvSpPr>
              <p:cNvPr id="7" name="Rectangle 176"/>
              <p:cNvSpPr>
                <a:spLocks noChangeArrowheads="1"/>
              </p:cNvSpPr>
              <p:nvPr/>
            </p:nvSpPr>
            <p:spPr bwMode="auto">
              <a:xfrm>
                <a:off x="0" y="44979"/>
                <a:ext cx="1702699" cy="8382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9" name="Group 166"/>
              <p:cNvGrpSpPr>
                <a:grpSpLocks/>
              </p:cNvGrpSpPr>
              <p:nvPr/>
            </p:nvGrpSpPr>
            <p:grpSpPr bwMode="auto">
              <a:xfrm>
                <a:off x="203307" y="184679"/>
                <a:ext cx="1220479" cy="591333"/>
                <a:chOff x="203307" y="184679"/>
                <a:chExt cx="1921" cy="927"/>
              </a:xfrm>
            </p:grpSpPr>
            <p:sp>
              <p:nvSpPr>
                <p:cNvPr id="11" name="Oval 175"/>
                <p:cNvSpPr>
                  <a:spLocks noChangeArrowheads="1"/>
                </p:cNvSpPr>
                <p:nvPr/>
              </p:nvSpPr>
              <p:spPr bwMode="auto">
                <a:xfrm>
                  <a:off x="203307" y="184999"/>
                  <a:ext cx="1921" cy="607"/>
                </a:xfrm>
                <a:prstGeom prst="ellipse">
                  <a:avLst/>
                </a:prstGeom>
                <a:solidFill>
                  <a:srgbClr val="E6E6E6"/>
                </a:solidFill>
                <a:ln w="9525">
                  <a:solidFill>
                    <a:srgbClr val="A0A0A4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2" name="AutoShape 173"/>
                <p:cNvSpPr>
                  <a:spLocks noChangeArrowheads="1"/>
                </p:cNvSpPr>
                <p:nvPr/>
              </p:nvSpPr>
              <p:spPr bwMode="auto">
                <a:xfrm>
                  <a:off x="203341" y="184679"/>
                  <a:ext cx="1736" cy="439"/>
                </a:xfrm>
                <a:custGeom>
                  <a:avLst/>
                  <a:gdLst>
                    <a:gd name="T0" fmla="*/ 438 w 1736"/>
                    <a:gd name="T1" fmla="*/ 0 h 439"/>
                    <a:gd name="T2" fmla="*/ 1212 w 1736"/>
                    <a:gd name="T3" fmla="*/ 0 h 439"/>
                    <a:gd name="T4" fmla="*/ 1736 w 1736"/>
                    <a:gd name="T5" fmla="*/ 209 h 439"/>
                    <a:gd name="T6" fmla="*/ 1317 w 1736"/>
                    <a:gd name="T7" fmla="*/ 439 h 439"/>
                    <a:gd name="T8" fmla="*/ 481 w 1736"/>
                    <a:gd name="T9" fmla="*/ 439 h 439"/>
                    <a:gd name="T10" fmla="*/ 0 w 1736"/>
                    <a:gd name="T11" fmla="*/ 267 h 439"/>
                    <a:gd name="T12" fmla="*/ 438 w 1736"/>
                    <a:gd name="T13" fmla="*/ 0 h 4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736" h="439">
                      <a:moveTo>
                        <a:pt x="438" y="0"/>
                      </a:moveTo>
                      <a:lnTo>
                        <a:pt x="1212" y="0"/>
                      </a:lnTo>
                      <a:lnTo>
                        <a:pt x="1736" y="209"/>
                      </a:lnTo>
                      <a:lnTo>
                        <a:pt x="1317" y="439"/>
                      </a:lnTo>
                      <a:lnTo>
                        <a:pt x="481" y="439"/>
                      </a:lnTo>
                      <a:lnTo>
                        <a:pt x="0" y="267"/>
                      </a:lnTo>
                      <a:lnTo>
                        <a:pt x="438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3" name="AutoShape 171"/>
                <p:cNvSpPr>
                  <a:spLocks noChangeArrowheads="1"/>
                </p:cNvSpPr>
                <p:nvPr/>
              </p:nvSpPr>
              <p:spPr bwMode="auto">
                <a:xfrm>
                  <a:off x="203358" y="184864"/>
                  <a:ext cx="1719" cy="556"/>
                </a:xfrm>
                <a:custGeom>
                  <a:avLst/>
                  <a:gdLst>
                    <a:gd name="T0" fmla="*/ 0 w 1719"/>
                    <a:gd name="T1" fmla="*/ 37 h 556"/>
                    <a:gd name="T2" fmla="*/ 0 w 1719"/>
                    <a:gd name="T3" fmla="*/ 402 h 556"/>
                    <a:gd name="T4" fmla="*/ 460 w 1719"/>
                    <a:gd name="T5" fmla="*/ 556 h 556"/>
                    <a:gd name="T6" fmla="*/ 1255 w 1719"/>
                    <a:gd name="T7" fmla="*/ 556 h 556"/>
                    <a:gd name="T8" fmla="*/ 1718 w 1719"/>
                    <a:gd name="T9" fmla="*/ 363 h 556"/>
                    <a:gd name="T10" fmla="*/ 1718 w 1719"/>
                    <a:gd name="T11" fmla="*/ 0 h 5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19" h="556">
                      <a:moveTo>
                        <a:pt x="0" y="37"/>
                      </a:moveTo>
                      <a:lnTo>
                        <a:pt x="0" y="402"/>
                      </a:lnTo>
                      <a:lnTo>
                        <a:pt x="460" y="556"/>
                      </a:lnTo>
                      <a:lnTo>
                        <a:pt x="1255" y="556"/>
                      </a:lnTo>
                      <a:lnTo>
                        <a:pt x="1718" y="363"/>
                      </a:lnTo>
                      <a:lnTo>
                        <a:pt x="1718" y="0"/>
                      </a:lnTo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4" name="Line 170"/>
                <p:cNvSpPr>
                  <a:spLocks noChangeShapeType="1"/>
                </p:cNvSpPr>
                <p:nvPr/>
              </p:nvSpPr>
              <p:spPr bwMode="auto">
                <a:xfrm>
                  <a:off x="203813" y="185083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5" name="Line 169"/>
                <p:cNvSpPr>
                  <a:spLocks noChangeShapeType="1"/>
                </p:cNvSpPr>
                <p:nvPr/>
              </p:nvSpPr>
              <p:spPr bwMode="auto">
                <a:xfrm>
                  <a:off x="204605" y="185067"/>
                  <a:ext cx="0" cy="35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6" name="AutoShape 167"/>
                <p:cNvSpPr>
                  <a:spLocks noChangeArrowheads="1"/>
                </p:cNvSpPr>
                <p:nvPr/>
              </p:nvSpPr>
              <p:spPr bwMode="auto">
                <a:xfrm>
                  <a:off x="203341" y="184931"/>
                  <a:ext cx="1718" cy="153"/>
                </a:xfrm>
                <a:custGeom>
                  <a:avLst/>
                  <a:gdLst>
                    <a:gd name="T0" fmla="*/ 0 w 1718"/>
                    <a:gd name="T1" fmla="*/ 27 h 153"/>
                    <a:gd name="T2" fmla="*/ 472 w 1718"/>
                    <a:gd name="T3" fmla="*/ 153 h 153"/>
                    <a:gd name="T4" fmla="*/ 1287 w 1718"/>
                    <a:gd name="T5" fmla="*/ 153 h 153"/>
                    <a:gd name="T6" fmla="*/ 1718 w 1718"/>
                    <a:gd name="T7" fmla="*/ 0 h 15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718" h="153">
                      <a:moveTo>
                        <a:pt x="0" y="27"/>
                      </a:moveTo>
                      <a:lnTo>
                        <a:pt x="472" y="153"/>
                      </a:lnTo>
                      <a:lnTo>
                        <a:pt x="1287" y="153"/>
                      </a:lnTo>
                      <a:lnTo>
                        <a:pt x="1718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sp>
            <p:nvSpPr>
              <p:cNvPr id="10" name="AutoShape 164"/>
              <p:cNvSpPr>
                <a:spLocks noChangeArrowheads="1"/>
              </p:cNvSpPr>
              <p:nvPr/>
            </p:nvSpPr>
            <p:spPr bwMode="auto">
              <a:xfrm>
                <a:off x="781462" y="291846"/>
                <a:ext cx="771297" cy="505854"/>
              </a:xfrm>
              <a:custGeom>
                <a:avLst/>
                <a:gdLst>
                  <a:gd name="T0" fmla="*/ 0 w 1214"/>
                  <a:gd name="T1" fmla="*/ 0 h 793"/>
                  <a:gd name="T2" fmla="*/ 364047 w 1214"/>
                  <a:gd name="T3" fmla="*/ 96961 h 793"/>
                  <a:gd name="T4" fmla="*/ 364047 w 1214"/>
                  <a:gd name="T5" fmla="*/ 322777 h 793"/>
                  <a:gd name="T6" fmla="*/ 771297 w 1214"/>
                  <a:gd name="T7" fmla="*/ 505854 h 79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14" h="793">
                    <a:moveTo>
                      <a:pt x="0" y="0"/>
                    </a:moveTo>
                    <a:lnTo>
                      <a:pt x="573" y="152"/>
                    </a:lnTo>
                    <a:lnTo>
                      <a:pt x="573" y="506"/>
                    </a:lnTo>
                    <a:lnTo>
                      <a:pt x="1214" y="79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pic>
          <p:nvPicPr>
            <p:cNvPr id="1038" name="그림 8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5625" y="1860178"/>
              <a:ext cx="1182182" cy="102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그림 9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6026" y="1831393"/>
              <a:ext cx="1196757" cy="1093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직선 연결선 14"/>
            <p:cNvSpPr>
              <a:spLocks noChangeShapeType="1"/>
            </p:cNvSpPr>
            <p:nvPr/>
          </p:nvSpPr>
          <p:spPr bwMode="auto">
            <a:xfrm>
              <a:off x="678140" y="1124744"/>
              <a:ext cx="0" cy="284163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직선 연결선 14"/>
            <p:cNvSpPr>
              <a:spLocks noChangeShapeType="1"/>
            </p:cNvSpPr>
            <p:nvPr/>
          </p:nvSpPr>
          <p:spPr bwMode="auto">
            <a:xfrm>
              <a:off x="1855862" y="1124744"/>
              <a:ext cx="0" cy="284163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직선 연결선 14"/>
            <p:cNvSpPr>
              <a:spLocks noChangeShapeType="1"/>
            </p:cNvSpPr>
            <p:nvPr/>
          </p:nvSpPr>
          <p:spPr bwMode="auto">
            <a:xfrm>
              <a:off x="3512046" y="1196753"/>
              <a:ext cx="216024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704792" y="4581940"/>
            <a:ext cx="3743358" cy="1080120"/>
            <a:chOff x="704792" y="5013176"/>
            <a:chExt cx="3154012" cy="799594"/>
          </a:xfrm>
        </p:grpSpPr>
        <p:grpSp>
          <p:nvGrpSpPr>
            <p:cNvPr id="27" name="그룹 26"/>
            <p:cNvGrpSpPr/>
            <p:nvPr/>
          </p:nvGrpSpPr>
          <p:grpSpPr>
            <a:xfrm>
              <a:off x="704792" y="5013176"/>
              <a:ext cx="2073015" cy="799594"/>
              <a:chOff x="860127" y="4561820"/>
              <a:chExt cx="3467100" cy="1250950"/>
            </a:xfrm>
          </p:grpSpPr>
          <p:pic>
            <p:nvPicPr>
              <p:cNvPr id="1048" name="그림 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96864" y="4561820"/>
                <a:ext cx="1630363" cy="1250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9" name="그림 1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127" y="4595158"/>
                <a:ext cx="1608137" cy="1169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직선 연결선 16"/>
              <p:cNvSpPr>
                <a:spLocks noChangeShapeType="1"/>
              </p:cNvSpPr>
              <p:nvPr/>
            </p:nvSpPr>
            <p:spPr bwMode="auto">
              <a:xfrm flipH="1">
                <a:off x="3463627" y="4595158"/>
                <a:ext cx="3175" cy="387350"/>
              </a:xfrm>
              <a:prstGeom prst="line">
                <a:avLst/>
              </a:prstGeom>
              <a:noFill/>
              <a:ln w="317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pic>
          <p:nvPicPr>
            <p:cNvPr id="1051" name="그림 2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489" y="5019188"/>
              <a:ext cx="944315" cy="769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541101" y="5620202"/>
            <a:ext cx="15368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[</a:t>
            </a:r>
            <a:r>
              <a:rPr lang="ko-KR" altLang="en-US" sz="800" smtClean="0">
                <a:solidFill>
                  <a:srgbClr val="0000FF"/>
                </a:solidFill>
                <a:latin typeface="+mn-ea"/>
                <a:ea typeface="+mn-ea"/>
              </a:rPr>
              <a:t>내측 </a:t>
            </a:r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3mm </a:t>
            </a:r>
            <a:r>
              <a:rPr lang="ko-KR" altLang="en-US" sz="800" smtClean="0">
                <a:solidFill>
                  <a:srgbClr val="0000FF"/>
                </a:solidFill>
                <a:latin typeface="+mn-ea"/>
                <a:ea typeface="+mn-ea"/>
              </a:rPr>
              <a:t>이상 항목 </a:t>
            </a:r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800" smtClean="0">
                <a:solidFill>
                  <a:srgbClr val="0000FF"/>
                </a:solidFill>
                <a:latin typeface="+mn-ea"/>
                <a:ea typeface="+mn-ea"/>
              </a:rPr>
              <a:t>제외 </a:t>
            </a:r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ko-KR" altLang="en-US" sz="80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71887" y="5620202"/>
            <a:ext cx="12241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[ </a:t>
            </a:r>
            <a:r>
              <a:rPr lang="ko-KR" altLang="en-US" sz="800" smtClean="0">
                <a:solidFill>
                  <a:srgbClr val="0000FF"/>
                </a:solidFill>
                <a:latin typeface="+mn-ea"/>
                <a:ea typeface="+mn-ea"/>
              </a:rPr>
              <a:t>동일 표면 </a:t>
            </a:r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800" smtClean="0">
                <a:solidFill>
                  <a:srgbClr val="0000FF"/>
                </a:solidFill>
                <a:latin typeface="+mn-ea"/>
                <a:ea typeface="+mn-ea"/>
              </a:rPr>
              <a:t>적용 </a:t>
            </a:r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ko-KR" altLang="en-US" sz="80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96022" y="5620202"/>
            <a:ext cx="12241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[ OP Box</a:t>
            </a:r>
            <a:r>
              <a:rPr lang="ko-KR" altLang="en-US" sz="8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800" smtClean="0">
                <a:solidFill>
                  <a:srgbClr val="0000FF"/>
                </a:solidFill>
                <a:latin typeface="+mn-ea"/>
                <a:ea typeface="+mn-ea"/>
              </a:rPr>
              <a:t>제외 </a:t>
            </a:r>
            <a:r>
              <a:rPr lang="en-US" altLang="ko-KR" sz="8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ko-KR" altLang="en-US" sz="80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5799583" y="1484784"/>
            <a:ext cx="3473104" cy="1512168"/>
            <a:chOff x="5799583" y="1584102"/>
            <a:chExt cx="2520950" cy="1057275"/>
          </a:xfrm>
        </p:grpSpPr>
        <p:pic>
          <p:nvPicPr>
            <p:cNvPr id="1052" name="Picture 2" descr="http://www.samsung.net/service/ml/AttachController/201407041202928_N3WZA6X7.gif?cmd=downdirectly&amp;filepath=/LOCAL/ML/CACHE/j/20140708/XOK0LK7CT9SZ@namo.co.kr20140704030154642@leesc1977jaesoon.kim&amp;contentType=IMAGE/GIF;charset=KSC5601&amp;msgno=1267&amp;partno=0.1&amp;foldername=INBOX&amp;msguid=219057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9583" y="1584102"/>
              <a:ext cx="1198563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3" name="그림 8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2446" y="1585689"/>
              <a:ext cx="1208087" cy="1055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타원 83"/>
            <p:cNvSpPr>
              <a:spLocks noChangeArrowheads="1"/>
            </p:cNvSpPr>
            <p:nvPr/>
          </p:nvSpPr>
          <p:spPr bwMode="auto">
            <a:xfrm>
              <a:off x="7653783" y="1847627"/>
              <a:ext cx="479425" cy="4064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타원 84"/>
            <p:cNvSpPr>
              <a:spLocks noChangeArrowheads="1"/>
            </p:cNvSpPr>
            <p:nvPr/>
          </p:nvSpPr>
          <p:spPr bwMode="auto">
            <a:xfrm>
              <a:off x="7174358" y="1777777"/>
              <a:ext cx="479425" cy="40640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6940796" y="5968669"/>
            <a:ext cx="12490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kern="10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[</a:t>
            </a:r>
            <a:r>
              <a:rPr lang="ko-KR" altLang="ko-KR" sz="1000" kern="10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볼트 미체결 사례</a:t>
            </a:r>
            <a:r>
              <a:rPr lang="en-US" altLang="ko-KR" sz="1000" kern="10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]</a:t>
            </a:r>
            <a:endParaRPr lang="ko-KR" altLang="en-US" sz="1000">
              <a:latin typeface="+mn-ea"/>
              <a:ea typeface="+mn-ea"/>
            </a:endParaRPr>
          </a:p>
        </p:txBody>
      </p:sp>
      <p:pic>
        <p:nvPicPr>
          <p:cNvPr id="105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072" y="4844190"/>
            <a:ext cx="1214438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타원 47"/>
          <p:cNvSpPr>
            <a:spLocks noChangeArrowheads="1"/>
          </p:cNvSpPr>
          <p:nvPr/>
        </p:nvSpPr>
        <p:spPr bwMode="auto">
          <a:xfrm>
            <a:off x="5933497" y="5058502"/>
            <a:ext cx="390525" cy="344488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58" name="그림 8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247" y="4844190"/>
            <a:ext cx="12541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그림 8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547" y="4826727"/>
            <a:ext cx="125095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2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952205" y="567645"/>
            <a:ext cx="4952207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미사용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은 없어야 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Bolt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또는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End Cap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마감 처리한다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스티커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불가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Bolt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체결 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Washer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 無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I-Mark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표기 無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2914" y="567645"/>
            <a:ext cx="4952207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 내부에 볼트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너트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기타 부품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방치되어서는 안된다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810294" y="802355"/>
            <a:ext cx="3925888" cy="1114478"/>
            <a:chOff x="693539" y="802354"/>
            <a:chExt cx="3925888" cy="1265237"/>
          </a:xfrm>
        </p:grpSpPr>
        <p:pic>
          <p:nvPicPr>
            <p:cNvPr id="3074" name="그림 19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539" y="815054"/>
              <a:ext cx="1349375" cy="1230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그림 19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302" y="802354"/>
              <a:ext cx="1358900" cy="1243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그림 2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4014" y="811879"/>
              <a:ext cx="1395413" cy="1255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타원 201"/>
            <p:cNvSpPr>
              <a:spLocks noChangeArrowheads="1"/>
            </p:cNvSpPr>
            <p:nvPr/>
          </p:nvSpPr>
          <p:spPr bwMode="auto">
            <a:xfrm>
              <a:off x="1298377" y="1319879"/>
              <a:ext cx="390525" cy="34448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타원 202"/>
            <p:cNvSpPr>
              <a:spLocks noChangeArrowheads="1"/>
            </p:cNvSpPr>
            <p:nvPr/>
          </p:nvSpPr>
          <p:spPr bwMode="auto">
            <a:xfrm>
              <a:off x="2287389" y="1094454"/>
              <a:ext cx="692150" cy="52863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타원 203"/>
            <p:cNvSpPr>
              <a:spLocks noChangeArrowheads="1"/>
            </p:cNvSpPr>
            <p:nvPr/>
          </p:nvSpPr>
          <p:spPr bwMode="auto">
            <a:xfrm>
              <a:off x="3785989" y="1116679"/>
              <a:ext cx="390525" cy="34448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122054" y="1852916"/>
            <a:ext cx="4952207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[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부품 방치 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볼트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머리 파손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마모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억지끼움으로 볼트에 손상이 간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부문은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없어야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844224" y="2578929"/>
            <a:ext cx="3840566" cy="814552"/>
            <a:chOff x="669323" y="2780928"/>
            <a:chExt cx="3840566" cy="1220475"/>
          </a:xfrm>
        </p:grpSpPr>
        <p:pic>
          <p:nvPicPr>
            <p:cNvPr id="3080" name="그림 20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323" y="2806328"/>
              <a:ext cx="1249766" cy="1134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그림 20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5952" y="2801565"/>
              <a:ext cx="1264412" cy="1124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타원 206"/>
            <p:cNvSpPr>
              <a:spLocks noChangeArrowheads="1"/>
            </p:cNvSpPr>
            <p:nvPr/>
          </p:nvSpPr>
          <p:spPr bwMode="auto">
            <a:xfrm>
              <a:off x="991428" y="2799979"/>
              <a:ext cx="672074" cy="109657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타원 207"/>
            <p:cNvSpPr>
              <a:spLocks noChangeArrowheads="1"/>
            </p:cNvSpPr>
            <p:nvPr/>
          </p:nvSpPr>
          <p:spPr bwMode="auto">
            <a:xfrm>
              <a:off x="1967739" y="2858715"/>
              <a:ext cx="672075" cy="108707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타원 208"/>
            <p:cNvSpPr>
              <a:spLocks noChangeArrowheads="1"/>
            </p:cNvSpPr>
            <p:nvPr/>
          </p:nvSpPr>
          <p:spPr bwMode="auto">
            <a:xfrm>
              <a:off x="2647951" y="2834903"/>
              <a:ext cx="576064" cy="1098153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pic>
          <p:nvPicPr>
            <p:cNvPr id="3085" name="그림 26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1776" y="2780928"/>
              <a:ext cx="1318113" cy="122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직사각형 50"/>
          <p:cNvSpPr/>
          <p:nvPr/>
        </p:nvSpPr>
        <p:spPr>
          <a:xfrm>
            <a:off x="122053" y="3393481"/>
            <a:ext cx="4952207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볼트 손상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볼트 체결부 풀림은 없어야 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852942" y="3984415"/>
            <a:ext cx="2640013" cy="967431"/>
            <a:chOff x="858019" y="4621809"/>
            <a:chExt cx="2640013" cy="1230313"/>
          </a:xfrm>
        </p:grpSpPr>
        <p:pic>
          <p:nvPicPr>
            <p:cNvPr id="3086" name="그림 197" descr="SF_IMG_20150211_100605_e.jpg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894" y="4621809"/>
              <a:ext cx="1354138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7" name="그림 21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019" y="4621809"/>
              <a:ext cx="1335088" cy="1230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타원 220"/>
            <p:cNvSpPr>
              <a:spLocks noChangeArrowheads="1"/>
            </p:cNvSpPr>
            <p:nvPr/>
          </p:nvSpPr>
          <p:spPr bwMode="auto">
            <a:xfrm>
              <a:off x="1137419" y="4836122"/>
              <a:ext cx="703263" cy="779462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타원 221"/>
            <p:cNvSpPr>
              <a:spLocks noChangeArrowheads="1"/>
            </p:cNvSpPr>
            <p:nvPr/>
          </p:nvSpPr>
          <p:spPr bwMode="auto">
            <a:xfrm>
              <a:off x="2470919" y="4848822"/>
              <a:ext cx="703263" cy="779462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96178" y="4952678"/>
            <a:ext cx="4952207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볼트 풀림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Cover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등 동일 부위에는 동일 규격의 볼트 사용 체결 해야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40" name="그룹 39"/>
          <p:cNvGrpSpPr/>
          <p:nvPr/>
        </p:nvGrpSpPr>
        <p:grpSpPr>
          <a:xfrm>
            <a:off x="890308" y="5407173"/>
            <a:ext cx="2837762" cy="1300917"/>
            <a:chOff x="7938" y="3175"/>
            <a:chExt cx="2841625" cy="1639888"/>
          </a:xfrm>
        </p:grpSpPr>
        <p:pic>
          <p:nvPicPr>
            <p:cNvPr id="3090" name="그림 21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8" y="150813"/>
              <a:ext cx="1250950" cy="1166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1" name="Picture 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350" y="3175"/>
              <a:ext cx="1700213" cy="1639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타원 300"/>
            <p:cNvSpPr>
              <a:spLocks noChangeArrowheads="1"/>
            </p:cNvSpPr>
            <p:nvPr/>
          </p:nvSpPr>
          <p:spPr bwMode="auto">
            <a:xfrm>
              <a:off x="2049463" y="288925"/>
              <a:ext cx="477837" cy="422275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96178" y="6485363"/>
            <a:ext cx="4856027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동일 규격 미적용 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678564" y="981169"/>
            <a:ext cx="3905250" cy="1088255"/>
            <a:chOff x="5598604" y="1542604"/>
            <a:chExt cx="3905250" cy="1239838"/>
          </a:xfrm>
        </p:grpSpPr>
        <p:pic>
          <p:nvPicPr>
            <p:cNvPr id="3093" name="그림 209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8604" y="1542604"/>
              <a:ext cx="1365250" cy="12398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타원 210"/>
            <p:cNvSpPr>
              <a:spLocks noChangeArrowheads="1"/>
            </p:cNvSpPr>
            <p:nvPr/>
          </p:nvSpPr>
          <p:spPr bwMode="auto">
            <a:xfrm>
              <a:off x="5828791" y="1817242"/>
              <a:ext cx="390525" cy="34448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타원 211"/>
            <p:cNvSpPr>
              <a:spLocks noChangeArrowheads="1"/>
            </p:cNvSpPr>
            <p:nvPr/>
          </p:nvSpPr>
          <p:spPr bwMode="auto">
            <a:xfrm>
              <a:off x="6233604" y="2068067"/>
              <a:ext cx="390525" cy="34448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pic>
          <p:nvPicPr>
            <p:cNvPr id="3096" name="그림 21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1941" y="1561654"/>
              <a:ext cx="1252538" cy="1125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타원 213"/>
            <p:cNvSpPr>
              <a:spLocks noChangeArrowheads="1"/>
            </p:cNvSpPr>
            <p:nvPr/>
          </p:nvSpPr>
          <p:spPr bwMode="auto">
            <a:xfrm>
              <a:off x="7008304" y="1912492"/>
              <a:ext cx="390525" cy="34448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타원 214"/>
            <p:cNvSpPr>
              <a:spLocks noChangeArrowheads="1"/>
            </p:cNvSpPr>
            <p:nvPr/>
          </p:nvSpPr>
          <p:spPr bwMode="auto">
            <a:xfrm>
              <a:off x="7817929" y="2007742"/>
              <a:ext cx="333375" cy="344487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pic>
          <p:nvPicPr>
            <p:cNvPr id="3099" name="그림 21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354" y="1555304"/>
              <a:ext cx="1333500" cy="1182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타원 216"/>
            <p:cNvSpPr>
              <a:spLocks noChangeArrowheads="1"/>
            </p:cNvSpPr>
            <p:nvPr/>
          </p:nvSpPr>
          <p:spPr bwMode="auto">
            <a:xfrm>
              <a:off x="8484679" y="1864867"/>
              <a:ext cx="390525" cy="344487"/>
            </a:xfrm>
            <a:prstGeom prst="ellipse">
              <a:avLst/>
            </a:prstGeom>
            <a:noFill/>
            <a:ln w="25400" algn="ctr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4" name="직사각형 73"/>
          <p:cNvSpPr/>
          <p:nvPr/>
        </p:nvSpPr>
        <p:spPr>
          <a:xfrm>
            <a:off x="4952205" y="2071058"/>
            <a:ext cx="489654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미사용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Hole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미사용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에 대한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처리는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하기와 같이 진행한다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①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6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파이 이하 작은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Hole :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실리콘 도포 마감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상부면 평평하게 마감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    처리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회색실리콘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탭이 있을 경우 렌치 볼트 처리함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②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6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파이 이상은 하기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END CAP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시공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회색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검은색 사용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</p:txBody>
      </p:sp>
      <p:grpSp>
        <p:nvGrpSpPr>
          <p:cNvPr id="50" name="그룹 49"/>
          <p:cNvGrpSpPr/>
          <p:nvPr/>
        </p:nvGrpSpPr>
        <p:grpSpPr>
          <a:xfrm>
            <a:off x="5678564" y="3165299"/>
            <a:ext cx="3836377" cy="997623"/>
            <a:chOff x="5073114" y="3165299"/>
            <a:chExt cx="4708525" cy="1238250"/>
          </a:xfrm>
        </p:grpSpPr>
        <p:pic>
          <p:nvPicPr>
            <p:cNvPr id="3101" name="그림 6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61"/>
            <a:stretch>
              <a:fillRect/>
            </a:stretch>
          </p:blipFill>
          <p:spPr bwMode="auto">
            <a:xfrm>
              <a:off x="5073114" y="3181174"/>
              <a:ext cx="2417762" cy="1187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2" name="그림 10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51"/>
            <a:stretch>
              <a:fillRect/>
            </a:stretch>
          </p:blipFill>
          <p:spPr bwMode="auto">
            <a:xfrm>
              <a:off x="7563901" y="3165299"/>
              <a:ext cx="2217738" cy="123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8" name="직사각형 77"/>
          <p:cNvSpPr/>
          <p:nvPr/>
        </p:nvSpPr>
        <p:spPr>
          <a:xfrm>
            <a:off x="4952205" y="4185089"/>
            <a:ext cx="489654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[Duct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용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                                  [Hole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마감용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③ 미사용 앙커 볼트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Hole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처리는 하기의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Hole Cover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사용한다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3103" name="그림 4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990" y="4817276"/>
            <a:ext cx="1909763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4" name="그림 4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878" y="4817276"/>
            <a:ext cx="12382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오른쪽 화살표 29"/>
          <p:cNvSpPr>
            <a:spLocks noChangeArrowheads="1"/>
          </p:cNvSpPr>
          <p:nvPr/>
        </p:nvSpPr>
        <p:spPr bwMode="auto">
          <a:xfrm>
            <a:off x="7805603" y="5191926"/>
            <a:ext cx="354012" cy="42068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513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952205" y="567645"/>
            <a:ext cx="4896545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Bolt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체결 방향은 아래에서 위로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(Nut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上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Bolt Head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下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Head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가 위쪽이면 진동에 의해 풀려도 확인이 어려움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2914" y="567645"/>
            <a:ext cx="487929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Bolt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풀림방지 위해 와셔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(Spring + Plate)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 체결한다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구동부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진동 발생 부위에는 반드시 와셔 체결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②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Spring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와셔 밀착 체결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③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Spring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와셔는 재사용 하면 안됨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④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 외곽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Door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의 체결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or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단순 부착물에는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Washer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없어도 됨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80814" y="2282216"/>
            <a:ext cx="4871391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[Washer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참조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Flat(Plate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 Washer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Spring Washer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보다 커야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와셔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이 너무 커서 한쪽으로 쏠려 고정이 되면 안된다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80814" y="3796857"/>
            <a:ext cx="487139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[Washer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체결 참조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Flat(Plate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 Washer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방향에 주의하여 체결한다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매끈하고 라운드 부분이 모재 쪽으로 향하도록 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②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Sem’s Bolt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Plate Washer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반드시 방향을 확인하고 사용</a:t>
            </a: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54938" y="5534484"/>
            <a:ext cx="4952207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[Washer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체결 기준 참조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Washer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일체형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Nut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단순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Cover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류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등에만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사용하고 분해 조립 및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정밀도가 요구되는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곳에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사용해서는 안된다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991766" y="1415126"/>
            <a:ext cx="2902645" cy="895752"/>
            <a:chOff x="681409" y="1595026"/>
            <a:chExt cx="4075113" cy="103187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409" y="1661701"/>
              <a:ext cx="1377950" cy="965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6022" y="1614076"/>
              <a:ext cx="1460500" cy="976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634" y="1595026"/>
              <a:ext cx="1428750" cy="1009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01" name="그림 301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00" y="2928530"/>
            <a:ext cx="1770857" cy="1312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998203" y="4690944"/>
            <a:ext cx="3377939" cy="843540"/>
            <a:chOff x="998203" y="4673692"/>
            <a:chExt cx="3779837" cy="1219200"/>
          </a:xfrm>
        </p:grpSpPr>
        <p:pic>
          <p:nvPicPr>
            <p:cNvPr id="4102" name="그림 17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6315" y="4727667"/>
              <a:ext cx="1101725" cy="1108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203" y="4673692"/>
              <a:ext cx="1395412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2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7890" y="4673692"/>
              <a:ext cx="1335088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05" name="그림 22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062" y="5949280"/>
            <a:ext cx="900962" cy="81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5672286" y="934598"/>
            <a:ext cx="3691223" cy="795263"/>
            <a:chOff x="5653471" y="977553"/>
            <a:chExt cx="3667125" cy="1093788"/>
          </a:xfrm>
        </p:grpSpPr>
        <p:pic>
          <p:nvPicPr>
            <p:cNvPr id="4106" name="Picture 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275" t="10609" r="2148" b="63878"/>
            <a:stretch>
              <a:fillRect/>
            </a:stretch>
          </p:blipFill>
          <p:spPr bwMode="auto">
            <a:xfrm>
              <a:off x="5653471" y="977553"/>
              <a:ext cx="1155700" cy="1020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그림 8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4108" y="982316"/>
              <a:ext cx="1138238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8" name="그림 8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6808" y="980728"/>
              <a:ext cx="1093788" cy="109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" name="직사각형 44"/>
          <p:cNvSpPr/>
          <p:nvPr/>
        </p:nvSpPr>
        <p:spPr>
          <a:xfrm>
            <a:off x="4952205" y="1699793"/>
            <a:ext cx="4871391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[Bolt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체결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참조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Bolt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nut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모두 사용하는 개소에 스프링와셔는 한쪽만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사용해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도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풀림방지가 되므로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Bolt Head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쪽만 시공한다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49" y="2415382"/>
            <a:ext cx="3456384" cy="1025251"/>
          </a:xfrm>
          <a:prstGeom prst="rect">
            <a:avLst/>
          </a:prstGeom>
        </p:spPr>
      </p:pic>
      <p:sp>
        <p:nvSpPr>
          <p:cNvPr id="47" name="직사각형 46"/>
          <p:cNvSpPr/>
          <p:nvPr/>
        </p:nvSpPr>
        <p:spPr>
          <a:xfrm>
            <a:off x="4952204" y="3409954"/>
            <a:ext cx="4871392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올바른 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        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잘못된 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LOCK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NUT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사용할 경우 스프링 와셔를 제외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18425" y="4005064"/>
            <a:ext cx="1576791" cy="808406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4952204" y="4920921"/>
            <a:ext cx="4952207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관통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볼트 체결 기준은 나사부의 돌출 길이가 탭을 제외 하고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 나사산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3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개가 돌출되도록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9055" y="5374208"/>
            <a:ext cx="1171429" cy="1076190"/>
          </a:xfrm>
          <a:prstGeom prst="rect">
            <a:avLst/>
          </a:prstGeom>
        </p:spPr>
      </p:pic>
      <p:sp>
        <p:nvSpPr>
          <p:cNvPr id="55" name="직사각형 54"/>
          <p:cNvSpPr/>
          <p:nvPr/>
        </p:nvSpPr>
        <p:spPr>
          <a:xfrm>
            <a:off x="4952204" y="6448162"/>
            <a:ext cx="4952207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관통 볼트 체결 기준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84454" y="5386250"/>
            <a:ext cx="1161905" cy="1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952205" y="567645"/>
            <a:ext cx="4952207" cy="5927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볼트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너트의 외관 손상이 없어야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볼트 머리 마모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탭 손상이 없는 자재를 사용해야 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②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볼트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너트 재사용시 나사산 마모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머리 마모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코팅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접착제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 도포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부식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변색 등의 상태를 면밀히 확인 후 사용 해야 됨</a:t>
            </a: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재사용 부적합 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4.1.3.10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체결볼트 토크관리 개소는 개별표준의 체결토크 기준으로 체결한다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4.1.4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케이블 베어 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케이블베어및 케이블 베어 내부에 들어가는 배선</a:t>
            </a:r>
            <a:r>
              <a:rPr lang="en-US" altLang="ko-KR" sz="1000">
                <a:latin typeface="+mn-ea"/>
                <a:ea typeface="+mn-ea"/>
              </a:rPr>
              <a:t>/AIR</a:t>
            </a:r>
            <a:r>
              <a:rPr lang="ko-KR" altLang="en-US" sz="1000">
                <a:latin typeface="+mn-ea"/>
                <a:ea typeface="+mn-ea"/>
              </a:rPr>
              <a:t>호스등 내용물이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반복 동작에 의해 파손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마모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단선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변형및 이물이 발생치 않도록 하는것을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원칙으로 하며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극판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권취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조립등의 이물 중점 관리 </a:t>
            </a:r>
            <a:r>
              <a:rPr lang="en-US" altLang="ko-KR" sz="1000">
                <a:latin typeface="+mn-ea"/>
                <a:ea typeface="+mn-ea"/>
              </a:rPr>
              <a:t>Point</a:t>
            </a:r>
            <a:r>
              <a:rPr lang="ko-KR" altLang="en-US" sz="1000">
                <a:latin typeface="+mn-ea"/>
                <a:ea typeface="+mn-ea"/>
              </a:rPr>
              <a:t>는  별도 지정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</a:t>
            </a:r>
            <a:r>
              <a:rPr lang="en-US" altLang="ko-KR" sz="1000">
                <a:latin typeface="+mn-ea"/>
                <a:ea typeface="+mn-ea"/>
              </a:rPr>
              <a:t>Type</a:t>
            </a:r>
            <a:r>
              <a:rPr lang="ko-KR" altLang="en-US" sz="1000">
                <a:latin typeface="+mn-ea"/>
                <a:ea typeface="+mn-ea"/>
              </a:rPr>
              <a:t>을 적용 하여야 한다</a:t>
            </a:r>
            <a:r>
              <a:rPr lang="en-US" altLang="ko-KR" sz="100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[ </a:t>
            </a:r>
            <a:r>
              <a:rPr lang="ko-KR" altLang="en-US" sz="1000">
                <a:latin typeface="+mn-ea"/>
                <a:ea typeface="+mn-ea"/>
              </a:rPr>
              <a:t>이물 중점 관리 </a:t>
            </a:r>
            <a:r>
              <a:rPr lang="en-US" altLang="ko-KR" sz="1000">
                <a:latin typeface="+mn-ea"/>
                <a:ea typeface="+mn-ea"/>
              </a:rPr>
              <a:t>Point </a:t>
            </a:r>
            <a:r>
              <a:rPr lang="ko-KR" altLang="en-US" sz="1000">
                <a:latin typeface="+mn-ea"/>
                <a:ea typeface="+mn-ea"/>
              </a:rPr>
              <a:t>적용 케이블 베어 사양 </a:t>
            </a:r>
            <a:r>
              <a:rPr lang="en-US" altLang="ko-KR" sz="1000" smtClean="0"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</a:rPr>
              <a:t> </a:t>
            </a:r>
            <a:r>
              <a:rPr lang="en-US" altLang="ko-KR" sz="1000" smtClean="0">
                <a:latin typeface="+mn-ea"/>
              </a:rPr>
              <a:t>   4.1.4.1</a:t>
            </a:r>
            <a:r>
              <a:rPr lang="en-US" altLang="ko-KR" sz="1000">
                <a:latin typeface="+mn-ea"/>
              </a:rPr>
              <a:t>. </a:t>
            </a:r>
            <a:r>
              <a:rPr lang="ko-KR" altLang="en-US" sz="1000">
                <a:latin typeface="+mn-ea"/>
              </a:rPr>
              <a:t>케이블 베어 사용개소를 </a:t>
            </a:r>
            <a:r>
              <a:rPr lang="en-US" altLang="ko-KR" sz="1000">
                <a:latin typeface="+mn-ea"/>
              </a:rPr>
              <a:t>List</a:t>
            </a:r>
            <a:r>
              <a:rPr lang="ko-KR" altLang="en-US" sz="1000">
                <a:latin typeface="+mn-ea"/>
              </a:rPr>
              <a:t>하며 각 케이블 베어 내부 </a:t>
            </a:r>
            <a:r>
              <a:rPr lang="ko-KR" altLang="en-US" sz="1000" smtClean="0">
                <a:latin typeface="+mn-ea"/>
              </a:rPr>
              <a:t>케이블과</a:t>
            </a:r>
            <a:endParaRPr lang="en-US" altLang="ko-KR" sz="1000" smtClean="0">
              <a:latin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</a:rPr>
              <a:t> </a:t>
            </a:r>
            <a:r>
              <a:rPr lang="en-US" altLang="ko-KR" sz="1000" smtClean="0">
                <a:latin typeface="+mn-ea"/>
              </a:rPr>
              <a:t>            </a:t>
            </a:r>
            <a:r>
              <a:rPr lang="ko-KR" altLang="en-US" sz="1000" smtClean="0">
                <a:latin typeface="+mn-ea"/>
              </a:rPr>
              <a:t> </a:t>
            </a:r>
            <a:r>
              <a:rPr lang="en-US" altLang="ko-KR" sz="1000">
                <a:latin typeface="+mn-ea"/>
              </a:rPr>
              <a:t>Air</a:t>
            </a:r>
            <a:r>
              <a:rPr lang="ko-KR" altLang="en-US" sz="1000">
                <a:latin typeface="+mn-ea"/>
              </a:rPr>
              <a:t>라인의 </a:t>
            </a:r>
            <a:r>
              <a:rPr lang="ko-KR" altLang="en-US" sz="1000" smtClean="0">
                <a:latin typeface="+mn-ea"/>
              </a:rPr>
              <a:t>사양을 </a:t>
            </a:r>
            <a:r>
              <a:rPr lang="ko-KR" altLang="en-US" sz="1000">
                <a:latin typeface="+mn-ea"/>
              </a:rPr>
              <a:t>명시한다</a:t>
            </a:r>
            <a:r>
              <a:rPr lang="en-US" altLang="ko-KR" sz="1000" smtClean="0">
                <a:latin typeface="+mn-ea"/>
              </a:rPr>
              <a:t>. (</a:t>
            </a:r>
            <a:r>
              <a:rPr lang="ko-KR" altLang="en-US" sz="1000">
                <a:latin typeface="+mn-ea"/>
              </a:rPr>
              <a:t>곡률사양</a:t>
            </a:r>
            <a:r>
              <a:rPr lang="en-US" altLang="ko-KR" sz="1000">
                <a:latin typeface="+mn-ea"/>
              </a:rPr>
              <a:t>) </a:t>
            </a:r>
            <a:endParaRPr lang="en-US" altLang="ko-KR" sz="1000" smtClean="0">
              <a:latin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</a:rPr>
              <a:t> </a:t>
            </a:r>
            <a:r>
              <a:rPr lang="en-US" altLang="ko-KR" sz="1000" smtClean="0">
                <a:latin typeface="+mn-ea"/>
              </a:rPr>
              <a:t>             </a:t>
            </a:r>
            <a:r>
              <a:rPr lang="ko-KR" altLang="en-US" sz="1000" smtClean="0">
                <a:latin typeface="+mn-ea"/>
              </a:rPr>
              <a:t>케이블 </a:t>
            </a:r>
            <a:r>
              <a:rPr lang="ko-KR" altLang="en-US" sz="1000">
                <a:latin typeface="+mn-ea"/>
              </a:rPr>
              <a:t>베어 사용개소 </a:t>
            </a:r>
            <a:r>
              <a:rPr lang="en-US" altLang="ko-KR" sz="1000">
                <a:latin typeface="+mn-ea"/>
              </a:rPr>
              <a:t>List</a:t>
            </a:r>
            <a:r>
              <a:rPr lang="ko-KR" altLang="en-US" sz="1000">
                <a:latin typeface="+mn-ea"/>
              </a:rPr>
              <a:t>를 제출한다</a:t>
            </a:r>
            <a:r>
              <a:rPr lang="en-US" altLang="ko-KR" sz="1000">
                <a:latin typeface="+mn-ea"/>
              </a:rPr>
              <a:t>.</a:t>
            </a:r>
            <a:endParaRPr lang="en-US" altLang="ko-KR" sz="1000">
              <a:latin typeface="+mn-ea"/>
              <a:ea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2914" y="567645"/>
            <a:ext cx="495220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Bracket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부품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Cover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류 고정은 하기 참조한다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①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Bracket,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부품 등은  고정 되어야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②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부품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Cover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등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Cable Tie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 사용 고정시켜서는 안됨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(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배선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에어호스 제외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③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기구물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부품은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Frame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등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설비에 부착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고정한다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2913" y="2508621"/>
            <a:ext cx="4952207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배관류 고정사례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체결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Bolt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가 과도하게 돌출된 경우 하기와 같이 적용한다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① 나사산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3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개 이하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관리표준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로 절단한다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기준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② 적정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길이 볼트 교체한다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③ 돌출된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3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탭이상의 볼트는 캡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Nut,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고무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Cap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처리하되 모재와의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공간이 없도록 한다</a:t>
            </a:r>
          </a:p>
          <a:p>
            <a:pPr latinLnBrk="0"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72914" y="4550593"/>
            <a:ext cx="487929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900" smtClean="0">
                <a:solidFill>
                  <a:srgbClr val="0000FF"/>
                </a:solidFill>
                <a:latin typeface="+mn-ea"/>
                <a:ea typeface="+mn-ea"/>
              </a:rPr>
              <a:t> [</a:t>
            </a:r>
            <a:r>
              <a:rPr lang="ko-KR" altLang="en-US" sz="900" smtClean="0">
                <a:solidFill>
                  <a:srgbClr val="0000FF"/>
                </a:solidFill>
                <a:latin typeface="+mn-ea"/>
                <a:ea typeface="+mn-ea"/>
              </a:rPr>
              <a:t>고무</a:t>
            </a:r>
            <a:r>
              <a:rPr lang="en-US" altLang="ko-KR" sz="900" smtClean="0">
                <a:solidFill>
                  <a:srgbClr val="0000FF"/>
                </a:solidFill>
                <a:latin typeface="+mn-ea"/>
                <a:ea typeface="+mn-ea"/>
              </a:rPr>
              <a:t>Cap</a:t>
            </a:r>
            <a:r>
              <a:rPr lang="ko-KR" altLang="en-US" sz="900" smtClean="0">
                <a:solidFill>
                  <a:srgbClr val="0000FF"/>
                </a:solidFill>
                <a:latin typeface="+mn-ea"/>
                <a:ea typeface="+mn-ea"/>
              </a:rPr>
              <a:t>시공</a:t>
            </a:r>
            <a:r>
              <a:rPr lang="en-US" altLang="ko-KR" sz="900" smtClean="0">
                <a:solidFill>
                  <a:srgbClr val="0000FF"/>
                </a:solidFill>
                <a:latin typeface="+mn-ea"/>
                <a:ea typeface="+mn-ea"/>
              </a:rPr>
              <a:t>] [</a:t>
            </a:r>
            <a:r>
              <a:rPr lang="ko-KR" altLang="en-US" sz="900" smtClean="0">
                <a:solidFill>
                  <a:srgbClr val="0000FF"/>
                </a:solidFill>
                <a:latin typeface="+mn-ea"/>
                <a:ea typeface="+mn-ea"/>
              </a:rPr>
              <a:t>돌출부분 절단</a:t>
            </a:r>
            <a:r>
              <a:rPr lang="en-US" altLang="ko-KR" sz="900" smtClean="0">
                <a:solidFill>
                  <a:srgbClr val="0000FF"/>
                </a:solidFill>
                <a:latin typeface="+mn-ea"/>
                <a:ea typeface="+mn-ea"/>
              </a:rPr>
              <a:t>] [</a:t>
            </a:r>
            <a:r>
              <a:rPr lang="ko-KR" altLang="en-US" sz="900" smtClean="0">
                <a:solidFill>
                  <a:srgbClr val="0000FF"/>
                </a:solidFill>
                <a:latin typeface="+mn-ea"/>
                <a:ea typeface="+mn-ea"/>
              </a:rPr>
              <a:t>휨발생 볼트 변경</a:t>
            </a:r>
            <a:r>
              <a:rPr lang="en-US" altLang="ko-KR" sz="900" smtClean="0">
                <a:solidFill>
                  <a:srgbClr val="0000FF"/>
                </a:solidFill>
                <a:latin typeface="+mn-ea"/>
                <a:ea typeface="+mn-ea"/>
              </a:rPr>
              <a:t>]             [ </a:t>
            </a:r>
            <a:r>
              <a:rPr lang="ko-KR" altLang="en-US" sz="900" smtClean="0">
                <a:solidFill>
                  <a:srgbClr val="0000FF"/>
                </a:solidFill>
                <a:latin typeface="+mn-ea"/>
                <a:ea typeface="+mn-ea"/>
              </a:rPr>
              <a:t>마감너트 시공</a:t>
            </a:r>
            <a:r>
              <a:rPr lang="en-US" altLang="ko-KR" sz="9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체결에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사용된 볼트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너트 부식이 없어야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케미컬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흄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가스 등에 의해 부식 될 우려가 있는 곳은 없는지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확인하고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부식 등으로 녹 발생이 없어야 한다</a:t>
            </a:r>
          </a:p>
          <a:p>
            <a:pPr latinLnBrk="0"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96178" y="6336100"/>
            <a:ext cx="4856027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체결부 부식 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50" y="1459206"/>
            <a:ext cx="3847619" cy="106666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21" y="3717032"/>
            <a:ext cx="4032448" cy="81003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35" y="5430875"/>
            <a:ext cx="3553561" cy="99148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350" y="1268760"/>
            <a:ext cx="2232248" cy="982189"/>
          </a:xfrm>
          <a:prstGeom prst="rect">
            <a:avLst/>
          </a:prstGeom>
        </p:spPr>
      </p:pic>
      <p:pic>
        <p:nvPicPr>
          <p:cNvPr id="41" name="Picture 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214" y="3973837"/>
            <a:ext cx="3600450" cy="170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24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952205" y="567645"/>
            <a:ext cx="4952207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1382" y="567645"/>
            <a:ext cx="4952207" cy="526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4.1.4.2</a:t>
            </a:r>
            <a:r>
              <a:rPr lang="en-US" altLang="ko-KR" sz="1000" dirty="0">
                <a:latin typeface="+mn-ea"/>
                <a:ea typeface="+mn-ea"/>
              </a:rPr>
              <a:t>.  CABLE VEYOR </a:t>
            </a:r>
            <a:r>
              <a:rPr lang="ko-KR" altLang="en-US" sz="1000" dirty="0" err="1">
                <a:latin typeface="+mn-ea"/>
                <a:ea typeface="+mn-ea"/>
              </a:rPr>
              <a:t>곡률반경은</a:t>
            </a:r>
            <a:r>
              <a:rPr lang="ko-KR" altLang="en-US" sz="1000" dirty="0">
                <a:latin typeface="+mn-ea"/>
                <a:ea typeface="+mn-ea"/>
              </a:rPr>
              <a:t> 최소 </a:t>
            </a:r>
            <a:r>
              <a:rPr lang="en-US" altLang="ko-KR" sz="1000" dirty="0">
                <a:latin typeface="+mn-ea"/>
                <a:ea typeface="+mn-ea"/>
              </a:rPr>
              <a:t>R150</a:t>
            </a:r>
            <a:r>
              <a:rPr lang="ko-KR" altLang="en-US" sz="1000" dirty="0">
                <a:latin typeface="+mn-ea"/>
                <a:ea typeface="+mn-ea"/>
              </a:rPr>
              <a:t>이상으로 설계 하여야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 </a:t>
            </a:r>
            <a:r>
              <a:rPr lang="en-US" altLang="ko-KR" sz="1000" dirty="0" smtClean="0">
                <a:latin typeface="+mn-ea"/>
                <a:ea typeface="+mn-ea"/>
              </a:rPr>
              <a:t>※ </a:t>
            </a:r>
            <a:r>
              <a:rPr lang="en-US" altLang="ko-KR" sz="1000" dirty="0">
                <a:latin typeface="+mn-ea"/>
                <a:ea typeface="+mn-ea"/>
              </a:rPr>
              <a:t>R150 </a:t>
            </a:r>
            <a:r>
              <a:rPr lang="ko-KR" altLang="en-US" sz="1000" dirty="0">
                <a:latin typeface="+mn-ea"/>
                <a:ea typeface="+mn-ea"/>
              </a:rPr>
              <a:t>불가 할 시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담당자 승인을 득한 후 적용한다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 </a:t>
            </a:r>
            <a:r>
              <a:rPr lang="en-US" altLang="ko-KR" sz="1000" dirty="0" smtClean="0">
                <a:latin typeface="+mn-ea"/>
                <a:ea typeface="+mn-ea"/>
              </a:rPr>
              <a:t>CABLE </a:t>
            </a:r>
            <a:r>
              <a:rPr lang="en-US" altLang="ko-KR" sz="1000" dirty="0">
                <a:latin typeface="+mn-ea"/>
                <a:ea typeface="+mn-ea"/>
              </a:rPr>
              <a:t>VEYOR </a:t>
            </a:r>
            <a:r>
              <a:rPr lang="ko-KR" altLang="en-US" sz="1000" dirty="0" err="1">
                <a:latin typeface="+mn-ea"/>
                <a:ea typeface="+mn-ea"/>
              </a:rPr>
              <a:t>곡률반경은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베어내부에</a:t>
            </a:r>
            <a:r>
              <a:rPr lang="ko-KR" altLang="en-US" sz="1000" dirty="0">
                <a:latin typeface="+mn-ea"/>
                <a:ea typeface="+mn-ea"/>
              </a:rPr>
              <a:t> 포설되는 </a:t>
            </a:r>
            <a:r>
              <a:rPr lang="en-US" altLang="ko-KR" sz="1000" dirty="0" smtClean="0">
                <a:latin typeface="+mn-ea"/>
                <a:ea typeface="+mn-ea"/>
              </a:rPr>
              <a:t>Air</a:t>
            </a:r>
            <a:r>
              <a:rPr lang="ko-KR" altLang="en-US" sz="1000" dirty="0" smtClean="0">
                <a:latin typeface="+mn-ea"/>
                <a:ea typeface="+mn-ea"/>
              </a:rPr>
              <a:t>라인과 </a:t>
            </a:r>
            <a:r>
              <a:rPr lang="ko-KR" altLang="en-US" sz="1000" dirty="0">
                <a:latin typeface="+mn-ea"/>
                <a:ea typeface="+mn-ea"/>
              </a:rPr>
              <a:t>케이블의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 </a:t>
            </a:r>
            <a:r>
              <a:rPr lang="ko-KR" altLang="en-US" sz="1000" dirty="0" err="1" smtClean="0">
                <a:latin typeface="+mn-ea"/>
                <a:ea typeface="+mn-ea"/>
              </a:rPr>
              <a:t>굴곡사양에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의해 결정한다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latin typeface="+mn-ea"/>
                <a:ea typeface="+mn-ea"/>
              </a:rPr>
              <a:t>① 굴곡사양의 </a:t>
            </a:r>
            <a:r>
              <a:rPr lang="ko-KR" altLang="en-US" sz="1000" dirty="0">
                <a:latin typeface="+mn-ea"/>
                <a:ea typeface="+mn-ea"/>
              </a:rPr>
              <a:t>안전율 </a:t>
            </a:r>
            <a:r>
              <a:rPr lang="en-US" altLang="ko-KR" sz="1000" dirty="0">
                <a:latin typeface="+mn-ea"/>
                <a:ea typeface="+mn-ea"/>
              </a:rPr>
              <a:t>30%</a:t>
            </a:r>
            <a:r>
              <a:rPr lang="ko-KR" altLang="en-US" sz="1000" dirty="0">
                <a:latin typeface="+mn-ea"/>
                <a:ea typeface="+mn-ea"/>
              </a:rPr>
              <a:t>를 감안하여 결정한다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②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CABLEVEYOR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용적율은 </a:t>
            </a:r>
            <a:r>
              <a:rPr lang="ko-KR" altLang="en-US" sz="1000" dirty="0" err="1">
                <a:solidFill>
                  <a:srgbClr val="0000FF"/>
                </a:solidFill>
                <a:latin typeface="+mn-ea"/>
                <a:ea typeface="+mn-ea"/>
              </a:rPr>
              <a:t>구동부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70%, </a:t>
            </a:r>
            <a:r>
              <a:rPr lang="ko-KR" altLang="en-US" sz="1000" dirty="0" err="1">
                <a:solidFill>
                  <a:srgbClr val="0000FF"/>
                </a:solidFill>
                <a:latin typeface="+mn-ea"/>
                <a:ea typeface="+mn-ea"/>
              </a:rPr>
              <a:t>고정부는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90%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이내로 한다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en-US" sz="1000" dirty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</a:t>
            </a:r>
            <a:r>
              <a:rPr lang="ko-KR" altLang="en-US" sz="1000" smtClean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※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dirty="0" err="1">
                <a:solidFill>
                  <a:srgbClr val="0000FF"/>
                </a:solidFill>
                <a:latin typeface="+mn-ea"/>
                <a:ea typeface="+mn-ea"/>
              </a:rPr>
              <a:t>밀폐형과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 유동형 </a:t>
            </a:r>
            <a:r>
              <a:rPr lang="en-US" altLang="ko-KR" sz="1000" dirty="0" err="1">
                <a:solidFill>
                  <a:srgbClr val="0000FF"/>
                </a:solidFill>
                <a:latin typeface="+mn-ea"/>
                <a:ea typeface="+mn-ea"/>
              </a:rPr>
              <a:t>Cableveyor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는 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70%, OPEN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형 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70%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이하</a:t>
            </a: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latin typeface="+mn-ea"/>
                <a:ea typeface="+mn-ea"/>
              </a:rPr>
              <a:t>③</a:t>
            </a:r>
            <a:r>
              <a:rPr lang="en-US" altLang="ko-KR" sz="100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BRACKET </a:t>
            </a:r>
            <a:r>
              <a:rPr lang="ko-KR" altLang="en-US" sz="1000" dirty="0">
                <a:latin typeface="+mn-ea"/>
                <a:ea typeface="+mn-ea"/>
              </a:rPr>
              <a:t>는 최소 </a:t>
            </a:r>
            <a:r>
              <a:rPr lang="en-US" altLang="ko-KR" sz="1000" dirty="0">
                <a:latin typeface="+mn-ea"/>
                <a:ea typeface="+mn-ea"/>
              </a:rPr>
              <a:t>5t </a:t>
            </a:r>
            <a:r>
              <a:rPr lang="ko-KR" altLang="en-US" sz="1000" dirty="0">
                <a:latin typeface="+mn-ea"/>
                <a:ea typeface="+mn-ea"/>
              </a:rPr>
              <a:t>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④ 받침대 </a:t>
            </a:r>
            <a:r>
              <a:rPr lang="ko-KR" altLang="en-US" sz="1000" dirty="0">
                <a:latin typeface="+mn-ea"/>
                <a:ea typeface="+mn-ea"/>
              </a:rPr>
              <a:t>사이즈는 </a:t>
            </a:r>
            <a:r>
              <a:rPr lang="ko-KR" altLang="en-US" sz="1000" dirty="0" err="1">
                <a:latin typeface="+mn-ea"/>
                <a:ea typeface="+mn-ea"/>
              </a:rPr>
              <a:t>케이블베어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폭대비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+40mm </a:t>
            </a:r>
            <a:r>
              <a:rPr lang="ko-KR" altLang="en-US" sz="1000" dirty="0">
                <a:latin typeface="+mn-ea"/>
                <a:ea typeface="+mn-ea"/>
              </a:rPr>
              <a:t>되어야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⑤ 직선 </a:t>
            </a:r>
            <a:r>
              <a:rPr lang="ko-KR" altLang="en-US" sz="1000" dirty="0" smtClean="0">
                <a:latin typeface="+mn-ea"/>
                <a:ea typeface="+mn-ea"/>
              </a:rPr>
              <a:t>운동 거리가 </a:t>
            </a:r>
            <a:r>
              <a:rPr lang="en-US" altLang="ko-KR" sz="1000" dirty="0">
                <a:latin typeface="+mn-ea"/>
                <a:ea typeface="+mn-ea"/>
              </a:rPr>
              <a:t>300mm</a:t>
            </a:r>
            <a:r>
              <a:rPr lang="ko-KR" altLang="en-US" sz="1000" dirty="0">
                <a:latin typeface="+mn-ea"/>
                <a:ea typeface="+mn-ea"/>
              </a:rPr>
              <a:t>이상이 되는 경우는 </a:t>
            </a:r>
            <a:r>
              <a:rPr lang="ko-KR" altLang="en-US" sz="1000" dirty="0" err="1" smtClean="0">
                <a:latin typeface="+mn-ea"/>
                <a:ea typeface="+mn-ea"/>
              </a:rPr>
              <a:t>전선보호를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위해 설치</a:t>
            </a: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    하여야 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⑥ 케이블을 </a:t>
            </a:r>
            <a:r>
              <a:rPr lang="ko-KR" altLang="en-US" sz="1000">
                <a:latin typeface="+mn-ea"/>
                <a:ea typeface="+mn-ea"/>
              </a:rPr>
              <a:t>케이블 내로 포설하기 전에 외부에서 일렬로 케이블을 풀고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   </a:t>
            </a:r>
            <a:r>
              <a:rPr lang="ko-KR" altLang="en-US" sz="1000" smtClean="0">
                <a:latin typeface="+mn-ea"/>
                <a:ea typeface="+mn-ea"/>
              </a:rPr>
              <a:t>   정열 </a:t>
            </a:r>
            <a:r>
              <a:rPr lang="ko-KR" altLang="en-US" sz="1000">
                <a:latin typeface="+mn-ea"/>
                <a:ea typeface="+mn-ea"/>
              </a:rPr>
              <a:t>후에 케이블 내로 포설 해야한다</a:t>
            </a:r>
            <a:r>
              <a:rPr lang="en-US" altLang="ko-KR" sz="1000" smtClean="0">
                <a:latin typeface="+mn-ea"/>
                <a:ea typeface="+mn-ea"/>
              </a:rPr>
              <a:t>. (</a:t>
            </a:r>
            <a:r>
              <a:rPr lang="ko-KR" altLang="en-US" sz="1000">
                <a:latin typeface="+mn-ea"/>
                <a:ea typeface="+mn-ea"/>
              </a:rPr>
              <a:t>트위스트 현상방지</a:t>
            </a:r>
            <a:r>
              <a:rPr lang="en-US" altLang="ko-KR" sz="100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⑦</a:t>
            </a:r>
            <a:r>
              <a:rPr lang="en-US" altLang="ko-KR" sz="1000" smtClean="0">
                <a:latin typeface="+mn-ea"/>
                <a:ea typeface="+mn-ea"/>
              </a:rPr>
              <a:t> SDI </a:t>
            </a:r>
            <a:r>
              <a:rPr lang="ko-KR" altLang="en-US" sz="1000" smtClean="0">
                <a:latin typeface="+mn-ea"/>
                <a:ea typeface="+mn-ea"/>
              </a:rPr>
              <a:t>담당자와 </a:t>
            </a:r>
            <a:r>
              <a:rPr lang="ko-KR" altLang="en-US" sz="1000">
                <a:latin typeface="+mn-ea"/>
                <a:ea typeface="+mn-ea"/>
              </a:rPr>
              <a:t>협의 후 </a:t>
            </a:r>
            <a:r>
              <a:rPr lang="en-US" altLang="ko-KR" sz="1000">
                <a:latin typeface="+mn-ea"/>
                <a:ea typeface="+mn-ea"/>
              </a:rPr>
              <a:t>SPRING CODE</a:t>
            </a:r>
            <a:r>
              <a:rPr lang="ko-KR" altLang="en-US" sz="1000">
                <a:latin typeface="+mn-ea"/>
                <a:ea typeface="+mn-ea"/>
              </a:rPr>
              <a:t>를 사용할 수있다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  <a:r>
              <a:rPr lang="ko-KR" altLang="en-US" sz="1000" smtClean="0">
                <a:latin typeface="+mn-ea"/>
                <a:ea typeface="+mn-ea"/>
              </a:rPr>
              <a:t> </a:t>
            </a:r>
            <a:endParaRPr lang="en-US" altLang="ko-KR" sz="100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4.1.4.3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완충거리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</a:t>
            </a:r>
            <a:r>
              <a:rPr lang="en-US" altLang="ko-KR" sz="1000">
                <a:latin typeface="+mn-ea"/>
                <a:ea typeface="+mn-ea"/>
              </a:rPr>
              <a:t>CABLE VEYOR</a:t>
            </a:r>
            <a:r>
              <a:rPr lang="ko-KR" altLang="en-US" sz="1000">
                <a:latin typeface="+mn-ea"/>
                <a:ea typeface="+mn-ea"/>
              </a:rPr>
              <a:t>의 양끝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시작과 끝</a:t>
            </a:r>
            <a:r>
              <a:rPr lang="en-US" altLang="ko-KR" sz="1000">
                <a:latin typeface="+mn-ea"/>
                <a:ea typeface="+mn-ea"/>
              </a:rPr>
              <a:t>)</a:t>
            </a:r>
            <a:r>
              <a:rPr lang="ko-KR" altLang="en-US" sz="1000">
                <a:latin typeface="+mn-ea"/>
                <a:ea typeface="+mn-ea"/>
              </a:rPr>
              <a:t>에 움직이지 않고 정지된 상태로 </a:t>
            </a: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대기하는 일정 길이의 완충 거리를 둘 것</a:t>
            </a:r>
            <a:r>
              <a:rPr lang="en-US" altLang="ko-KR" sz="1000">
                <a:latin typeface="+mn-ea"/>
                <a:ea typeface="+mn-ea"/>
              </a:rPr>
              <a:t>.         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※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완충거리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케이블 베어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3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마디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       →최후 굴곡부위로부터 각각의 전선에 발생되는 인장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압축의 영향을   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   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적용케이블 베어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3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마디 길이내 완전히 없애 준다</a:t>
            </a:r>
            <a:r>
              <a:rPr lang="en-US" altLang="ko-KR" sz="1000">
                <a:latin typeface="+mn-ea"/>
                <a:ea typeface="+mn-ea"/>
              </a:rPr>
              <a:t>.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4.1.4.4</a:t>
            </a:r>
            <a:r>
              <a:rPr lang="en-US" altLang="ko-KR" sz="1000">
                <a:latin typeface="+mn-ea"/>
                <a:ea typeface="+mn-ea"/>
              </a:rPr>
              <a:t>. CABLE </a:t>
            </a:r>
            <a:r>
              <a:rPr lang="ko-KR" altLang="en-US" sz="1000">
                <a:latin typeface="+mn-ea"/>
                <a:ea typeface="+mn-ea"/>
              </a:rPr>
              <a:t>양끝고정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CABLE VEYOR </a:t>
            </a:r>
            <a:r>
              <a:rPr lang="ko-KR" altLang="en-US" sz="1000">
                <a:latin typeface="+mn-ea"/>
                <a:ea typeface="+mn-ea"/>
              </a:rPr>
              <a:t>양끝 부위의 </a:t>
            </a:r>
            <a:r>
              <a:rPr lang="en-US" altLang="ko-KR" sz="1000">
                <a:latin typeface="+mn-ea"/>
                <a:ea typeface="+mn-ea"/>
              </a:rPr>
              <a:t>Cable</a:t>
            </a:r>
            <a:r>
              <a:rPr lang="ko-KR" altLang="en-US" sz="1000">
                <a:latin typeface="+mn-ea"/>
                <a:ea typeface="+mn-ea"/>
              </a:rPr>
              <a:t>을 필히 고정해야 운행 중 어느 한쪽이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CABLE VEYOR </a:t>
            </a:r>
            <a:r>
              <a:rPr lang="ko-KR" altLang="en-US" sz="1000">
                <a:latin typeface="+mn-ea"/>
                <a:ea typeface="+mn-ea"/>
              </a:rPr>
              <a:t>내부로 밀려 들어와 문제가 발생되는 것을 막기 위함이다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고정가이드를 설치하고 개별 묶음 고정한다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사선 묶음 금지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※ [</a:t>
            </a:r>
            <a:r>
              <a:rPr lang="ko-KR" altLang="en-US" sz="1000">
                <a:latin typeface="+mn-ea"/>
                <a:ea typeface="+mn-ea"/>
              </a:rPr>
              <a:t>부연 설명</a:t>
            </a:r>
            <a:r>
              <a:rPr lang="en-US" altLang="ko-KR" sz="1000"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CABLE VEYOR </a:t>
            </a:r>
            <a:r>
              <a:rPr lang="ko-KR" altLang="en-US" sz="1000">
                <a:latin typeface="+mn-ea"/>
                <a:ea typeface="+mn-ea"/>
              </a:rPr>
              <a:t>내부로 밀려 들어온 </a:t>
            </a:r>
            <a:r>
              <a:rPr lang="en-US" altLang="ko-KR" sz="1000">
                <a:latin typeface="+mn-ea"/>
                <a:ea typeface="+mn-ea"/>
              </a:rPr>
              <a:t>Cable</a:t>
            </a:r>
            <a:r>
              <a:rPr lang="ko-KR" altLang="en-US" sz="1000">
                <a:latin typeface="+mn-ea"/>
                <a:ea typeface="+mn-ea"/>
              </a:rPr>
              <a:t>이 밀려든 만큼 반대편으로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밀려나가면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내부에서 연속 굴곡되는 부위의 </a:t>
            </a:r>
            <a:r>
              <a:rPr lang="en-US" altLang="ko-KR" sz="1000">
                <a:latin typeface="+mn-ea"/>
                <a:ea typeface="+mn-ea"/>
              </a:rPr>
              <a:t>Cable</a:t>
            </a:r>
            <a:r>
              <a:rPr lang="ko-KR" altLang="en-US" sz="1000">
                <a:latin typeface="+mn-ea"/>
                <a:ea typeface="+mn-ea"/>
              </a:rPr>
              <a:t>이 손상되지 않으나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들어온 만큼 밀려나가지 않으므로 내부에서 접히거나 꼬이게 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양끝이 고정되지 않으면 직경이 서로 다른 인접한 </a:t>
            </a:r>
            <a:r>
              <a:rPr lang="en-US" altLang="ko-KR" sz="1000">
                <a:latin typeface="+mn-ea"/>
                <a:ea typeface="+mn-ea"/>
              </a:rPr>
              <a:t>Cable </a:t>
            </a:r>
            <a:r>
              <a:rPr lang="ko-KR" altLang="en-US" sz="1000">
                <a:latin typeface="+mn-ea"/>
                <a:ea typeface="+mn-ea"/>
              </a:rPr>
              <a:t>간의 상호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간섭으로 </a:t>
            </a:r>
            <a:r>
              <a:rPr lang="en-US" altLang="ko-KR" sz="1000">
                <a:latin typeface="+mn-ea"/>
                <a:ea typeface="+mn-ea"/>
              </a:rPr>
              <a:t>Cable</a:t>
            </a:r>
            <a:r>
              <a:rPr lang="ko-KR" altLang="en-US" sz="1000">
                <a:latin typeface="+mn-ea"/>
                <a:ea typeface="+mn-ea"/>
              </a:rPr>
              <a:t>과 </a:t>
            </a:r>
            <a:r>
              <a:rPr lang="en-US" altLang="ko-KR" sz="1000">
                <a:latin typeface="+mn-ea"/>
                <a:ea typeface="+mn-ea"/>
              </a:rPr>
              <a:t>Cable</a:t>
            </a:r>
            <a:r>
              <a:rPr lang="ko-KR" altLang="en-US" sz="1000">
                <a:latin typeface="+mn-ea"/>
                <a:ea typeface="+mn-ea"/>
              </a:rPr>
              <a:t>이 엉켜서 원활한 내부 심선의 움직임을 허용</a:t>
            </a:r>
            <a:endParaRPr lang="en-US" altLang="ko-KR" sz="100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할 수 없어서 단선의 요인이 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970934" y="3380166"/>
            <a:ext cx="4877816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4.1.4.5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 smtClean="0">
                <a:latin typeface="+mn-ea"/>
                <a:ea typeface="+mn-ea"/>
              </a:rPr>
              <a:t>활동조건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CABLE </a:t>
            </a:r>
            <a:r>
              <a:rPr lang="en-US" altLang="ko-KR" sz="1000" dirty="0">
                <a:latin typeface="+mn-ea"/>
                <a:ea typeface="+mn-ea"/>
              </a:rPr>
              <a:t>VEYOR</a:t>
            </a:r>
            <a:r>
              <a:rPr lang="ko-KR" altLang="en-US" sz="1000" dirty="0">
                <a:latin typeface="+mn-ea"/>
                <a:ea typeface="+mn-ea"/>
              </a:rPr>
              <a:t>내에 설치된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은 근접한 어느 </a:t>
            </a:r>
            <a:r>
              <a:rPr lang="ko-KR" altLang="en-US" sz="1000" dirty="0" smtClean="0">
                <a:latin typeface="+mn-ea"/>
                <a:ea typeface="+mn-ea"/>
              </a:rPr>
              <a:t>물체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(</a:t>
            </a:r>
            <a:r>
              <a:rPr lang="ko-KR" altLang="en-US" sz="1000" dirty="0">
                <a:latin typeface="+mn-ea"/>
                <a:ea typeface="+mn-ea"/>
              </a:rPr>
              <a:t>근접 </a:t>
            </a:r>
            <a:r>
              <a:rPr lang="en-US" altLang="ko-KR" sz="1000" dirty="0">
                <a:latin typeface="+mn-ea"/>
                <a:ea typeface="+mn-ea"/>
              </a:rPr>
              <a:t>Cable, CABLE VEYOR)</a:t>
            </a:r>
            <a:r>
              <a:rPr lang="ko-KR" altLang="en-US" sz="1000" dirty="0">
                <a:latin typeface="+mn-ea"/>
                <a:ea typeface="+mn-ea"/>
              </a:rPr>
              <a:t>와 함께 고정되거나 활동상 방해를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받아서도 </a:t>
            </a:r>
            <a:r>
              <a:rPr lang="ko-KR" altLang="en-US" sz="1000" dirty="0">
                <a:latin typeface="+mn-ea"/>
                <a:ea typeface="+mn-ea"/>
              </a:rPr>
              <a:t>안됨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이것은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이 움직일 때 내부적으로 전선의 내측과 외측에서 생기는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수축과 </a:t>
            </a:r>
            <a:r>
              <a:rPr lang="ko-KR" altLang="en-US" sz="1000" dirty="0">
                <a:latin typeface="+mn-ea"/>
                <a:ea typeface="+mn-ea"/>
              </a:rPr>
              <a:t>압축에 의한 </a:t>
            </a:r>
            <a:r>
              <a:rPr lang="en-US" altLang="ko-KR" sz="1000" dirty="0">
                <a:latin typeface="+mn-ea"/>
                <a:ea typeface="+mn-ea"/>
              </a:rPr>
              <a:t>Cable </a:t>
            </a:r>
            <a:r>
              <a:rPr lang="ko-KR" altLang="en-US" sz="1000" dirty="0" err="1">
                <a:latin typeface="+mn-ea"/>
                <a:ea typeface="+mn-ea"/>
              </a:rPr>
              <a:t>소심선의</a:t>
            </a:r>
            <a:r>
              <a:rPr lang="ko-KR" altLang="en-US" sz="1000" dirty="0">
                <a:latin typeface="+mn-ea"/>
                <a:ea typeface="+mn-ea"/>
              </a:rPr>
              <a:t> 굴곡에 변화를 가능한 한 적게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주도록 하기 </a:t>
            </a:r>
            <a:r>
              <a:rPr lang="ko-KR" altLang="en-US" sz="1000" dirty="0">
                <a:latin typeface="+mn-ea"/>
                <a:ea typeface="+mn-ea"/>
              </a:rPr>
              <a:t>위함이다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Cable</a:t>
            </a:r>
            <a:r>
              <a:rPr lang="ko-KR" altLang="en-US" sz="1000" dirty="0">
                <a:latin typeface="+mn-ea"/>
                <a:ea typeface="+mn-ea"/>
              </a:rPr>
              <a:t>의 움직임이란 내부 </a:t>
            </a:r>
            <a:r>
              <a:rPr lang="ko-KR" altLang="en-US" sz="1000" dirty="0" err="1">
                <a:latin typeface="+mn-ea"/>
                <a:ea typeface="+mn-ea"/>
              </a:rPr>
              <a:t>소심선의</a:t>
            </a:r>
            <a:r>
              <a:rPr lang="ko-KR" altLang="en-US" sz="1000" dirty="0">
                <a:latin typeface="+mn-ea"/>
                <a:ea typeface="+mn-ea"/>
              </a:rPr>
              <a:t> 연속적인 굴곡의 움직임이라 할 수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있다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따라서 </a:t>
            </a:r>
            <a:r>
              <a:rPr lang="ko-KR" altLang="en-US" sz="1000" dirty="0">
                <a:latin typeface="+mn-ea"/>
                <a:ea typeface="+mn-ea"/>
              </a:rPr>
              <a:t>굴곡 운동 시 저항을 작게 하는 것은 사용수명을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연장시키는 </a:t>
            </a:r>
            <a:r>
              <a:rPr lang="ko-KR" altLang="en-US" sz="1000" dirty="0">
                <a:latin typeface="+mn-ea"/>
                <a:ea typeface="+mn-ea"/>
              </a:rPr>
              <a:t>결과를 </a:t>
            </a:r>
            <a:r>
              <a:rPr lang="ko-KR" altLang="en-US" sz="1000" dirty="0" smtClean="0">
                <a:latin typeface="+mn-ea"/>
                <a:ea typeface="+mn-ea"/>
              </a:rPr>
              <a:t>가져온다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CABLE 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VEYOR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에 설치된 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Cable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은 근접한 어느 물체의 방해를 받아서는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            안되므로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30%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이상의 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공간을 확보하고 중간 디바이더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칸막이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를 </a:t>
            </a:r>
            <a:endParaRPr lang="en-US" altLang="ko-KR" sz="100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사용해서 서로 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엉키거나 간섭을 받지 않도록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endParaRPr lang="en-US" altLang="ko-KR" sz="100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공간 비율과 디바이더 설치는 상황에 따라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DR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단계에서 담당자 </a:t>
            </a:r>
            <a:r>
              <a:rPr lang="ko-KR" altLang="en-US" sz="1000" dirty="0" err="1" smtClean="0">
                <a:solidFill>
                  <a:srgbClr val="0000FF"/>
                </a:solidFill>
                <a:latin typeface="+mn-ea"/>
                <a:ea typeface="+mn-ea"/>
              </a:rPr>
              <a:t>협의후</a:t>
            </a:r>
            <a:endParaRPr lang="en-US" altLang="ko-KR" sz="100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변경할 수 있다</a:t>
            </a:r>
            <a:endParaRPr lang="en-US" altLang="ko-KR" sz="1000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5168230" y="780030"/>
            <a:ext cx="4536485" cy="2592288"/>
            <a:chOff x="5168230" y="1021566"/>
            <a:chExt cx="4536485" cy="2592288"/>
          </a:xfrm>
        </p:grpSpPr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0238" y="1021566"/>
              <a:ext cx="4164939" cy="2592288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8353638" y="2080434"/>
              <a:ext cx="13510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latin typeface="+mn-ea"/>
                  <a:ea typeface="+mn-ea"/>
                </a:rPr>
                <a:t>인입</a:t>
              </a:r>
              <a:r>
                <a:rPr lang="en-US" altLang="ko-KR" sz="900" smtClean="0">
                  <a:latin typeface="+mn-ea"/>
                  <a:ea typeface="+mn-ea"/>
                </a:rPr>
                <a:t>/</a:t>
              </a:r>
              <a:r>
                <a:rPr lang="ko-KR" altLang="en-US" sz="900" smtClean="0">
                  <a:latin typeface="+mn-ea"/>
                  <a:ea typeface="+mn-ea"/>
                </a:rPr>
                <a:t>취출 양끝 부분만</a:t>
              </a:r>
              <a:endParaRPr lang="en-US" altLang="ko-KR" sz="900" smtClean="0">
                <a:latin typeface="+mn-ea"/>
                <a:ea typeface="+mn-ea"/>
              </a:endParaRPr>
            </a:p>
            <a:p>
              <a:r>
                <a:rPr lang="en-US" altLang="ko-KR" sz="900" smtClean="0">
                  <a:latin typeface="+mn-ea"/>
                  <a:ea typeface="+mn-ea"/>
                </a:rPr>
                <a:t>Cable </a:t>
              </a:r>
              <a:r>
                <a:rPr lang="ko-KR" altLang="en-US" sz="900" smtClean="0">
                  <a:latin typeface="+mn-ea"/>
                  <a:ea typeface="+mn-ea"/>
                </a:rPr>
                <a:t>등 내용물 고정</a:t>
              </a:r>
              <a:endParaRPr lang="ko-KR" altLang="en-US" sz="900">
                <a:latin typeface="+mn-ea"/>
                <a:ea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68230" y="1034775"/>
              <a:ext cx="1872208" cy="5078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900" smtClean="0">
                  <a:latin typeface="+mn-ea"/>
                  <a:ea typeface="+mn-ea"/>
                </a:rPr>
                <a:t>내부는 </a:t>
              </a:r>
              <a:r>
                <a:rPr lang="en-US" altLang="ko-KR" sz="900" smtClean="0">
                  <a:latin typeface="+mn-ea"/>
                  <a:ea typeface="+mn-ea"/>
                </a:rPr>
                <a:t>Cable</a:t>
              </a:r>
              <a:r>
                <a:rPr lang="ko-KR" altLang="en-US" sz="900" smtClean="0">
                  <a:latin typeface="+mn-ea"/>
                  <a:ea typeface="+mn-ea"/>
                </a:rPr>
                <a:t>등 내용물이</a:t>
              </a:r>
              <a:endParaRPr lang="en-US" altLang="ko-KR" sz="900" smtClean="0">
                <a:latin typeface="+mn-ea"/>
                <a:ea typeface="+mn-ea"/>
              </a:endParaRPr>
            </a:p>
            <a:p>
              <a:r>
                <a:rPr lang="ko-KR" altLang="en-US" sz="900" smtClean="0">
                  <a:latin typeface="+mn-ea"/>
                  <a:ea typeface="+mn-ea"/>
                </a:rPr>
                <a:t>자유롭게 움직일 수 있도록</a:t>
              </a:r>
              <a:endParaRPr lang="en-US" altLang="ko-KR" sz="900" smtClean="0">
                <a:latin typeface="+mn-ea"/>
                <a:ea typeface="+mn-ea"/>
              </a:endParaRPr>
            </a:p>
            <a:p>
              <a:r>
                <a:rPr lang="en-US" altLang="ko-KR" sz="900" smtClean="0">
                  <a:latin typeface="+mn-ea"/>
                  <a:ea typeface="+mn-ea"/>
                </a:rPr>
                <a:t>Cable Tie </a:t>
              </a:r>
              <a:r>
                <a:rPr lang="ko-KR" altLang="en-US" sz="900" smtClean="0">
                  <a:latin typeface="+mn-ea"/>
                  <a:ea typeface="+mn-ea"/>
                </a:rPr>
                <a:t>등오로 절대 묶지 말것</a:t>
              </a:r>
              <a:endParaRPr lang="ko-KR" altLang="en-US" sz="900"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05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74390" y="601181"/>
            <a:ext cx="4877816" cy="6427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smtClean="0">
                <a:latin typeface="+mn-ea"/>
                <a:ea typeface="+mn-ea"/>
              </a:rPr>
              <a:t>  4.2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>
                <a:latin typeface="+mn-ea"/>
                <a:ea typeface="+mn-ea"/>
              </a:rPr>
              <a:t>구동부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 err="1" smtClean="0">
                <a:latin typeface="+mn-ea"/>
                <a:ea typeface="+mn-ea"/>
              </a:rPr>
              <a:t>전동부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smtClean="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4.2.1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</a:t>
            </a:r>
            <a:r>
              <a:rPr lang="ko-KR" altLang="en-US" sz="1000" smtClean="0">
                <a:latin typeface="+mn-ea"/>
                <a:ea typeface="+mn-ea"/>
              </a:rPr>
              <a:t>        </a:t>
            </a:r>
            <a:r>
              <a:rPr lang="ko-KR" altLang="en-US" sz="1000" dirty="0" err="1">
                <a:latin typeface="+mn-ea"/>
                <a:ea typeface="+mn-ea"/>
              </a:rPr>
              <a:t>구동부는</a:t>
            </a:r>
            <a:r>
              <a:rPr lang="ko-KR" altLang="en-US" sz="1000" dirty="0">
                <a:latin typeface="+mn-ea"/>
                <a:ea typeface="+mn-ea"/>
              </a:rPr>
              <a:t> 모터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변속기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체인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밸트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커플링</a:t>
            </a:r>
            <a:r>
              <a:rPr lang="ko-KR" altLang="en-US" sz="1000" dirty="0">
                <a:latin typeface="+mn-ea"/>
                <a:ea typeface="+mn-ea"/>
              </a:rPr>
              <a:t> 등 회전 운동을 하는 </a:t>
            </a:r>
            <a:r>
              <a:rPr lang="ko-KR" altLang="en-US" sz="1000" dirty="0" err="1">
                <a:latin typeface="+mn-ea"/>
                <a:ea typeface="+mn-ea"/>
              </a:rPr>
              <a:t>기구부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연결된 </a:t>
            </a:r>
            <a:r>
              <a:rPr lang="ko-KR" altLang="en-US" sz="1000" dirty="0" err="1">
                <a:latin typeface="+mn-ea"/>
                <a:ea typeface="+mn-ea"/>
              </a:rPr>
              <a:t>기구부를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>
                <a:latin typeface="+mn-ea"/>
                <a:ea typeface="+mn-ea"/>
              </a:rPr>
              <a:t>통칭함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구동부의</a:t>
            </a:r>
            <a:r>
              <a:rPr lang="ko-KR" altLang="en-US" sz="1000" dirty="0">
                <a:latin typeface="+mn-ea"/>
                <a:ea typeface="+mn-ea"/>
              </a:rPr>
              <a:t> 능력은 안전율을 포함한 계산 능력보다 크게 한다</a:t>
            </a:r>
            <a:r>
              <a:rPr lang="en-US" altLang="ko-KR" sz="1000" dirty="0">
                <a:latin typeface="+mn-ea"/>
                <a:ea typeface="+mn-ea"/>
              </a:rPr>
              <a:t>(150% 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  <a:r>
              <a:rPr lang="en-US" altLang="ko-KR" sz="1000" dirty="0">
                <a:latin typeface="+mn-ea"/>
                <a:ea typeface="+mn-ea"/>
              </a:rPr>
              <a:t>).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Main </a:t>
            </a:r>
            <a:r>
              <a:rPr lang="ko-KR" altLang="en-US" sz="1000" dirty="0">
                <a:latin typeface="+mn-ea"/>
                <a:ea typeface="+mn-ea"/>
              </a:rPr>
              <a:t>구동 </a:t>
            </a:r>
            <a:r>
              <a:rPr lang="ko-KR" altLang="en-US" sz="1000" dirty="0" err="1">
                <a:latin typeface="+mn-ea"/>
                <a:ea typeface="+mn-ea"/>
              </a:rPr>
              <a:t>중요부</a:t>
            </a:r>
            <a:r>
              <a:rPr lang="en-US" altLang="ko-KR" sz="1000" dirty="0">
                <a:latin typeface="+mn-ea"/>
                <a:ea typeface="+mn-ea"/>
              </a:rPr>
              <a:t>(Tact </a:t>
            </a:r>
            <a:r>
              <a:rPr lang="en-US" altLang="ko-KR" sz="1000" dirty="0" err="1">
                <a:latin typeface="+mn-ea"/>
                <a:ea typeface="+mn-ea"/>
              </a:rPr>
              <a:t>Table,Turn</a:t>
            </a:r>
            <a:r>
              <a:rPr lang="en-US" altLang="ko-KR" sz="1000" dirty="0">
                <a:latin typeface="+mn-ea"/>
                <a:ea typeface="+mn-ea"/>
              </a:rPr>
              <a:t> Table, Cam</a:t>
            </a:r>
            <a:r>
              <a:rPr lang="ko-KR" altLang="en-US" sz="1000" dirty="0" err="1">
                <a:latin typeface="+mn-ea"/>
                <a:ea typeface="+mn-ea"/>
              </a:rPr>
              <a:t>구동는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250% 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latin typeface="+mn-ea"/>
                <a:ea typeface="+mn-ea"/>
              </a:rPr>
              <a:t>→ </a:t>
            </a:r>
            <a:r>
              <a:rPr lang="ko-KR" altLang="en-US" sz="1000" dirty="0">
                <a:latin typeface="+mn-ea"/>
                <a:ea typeface="+mn-ea"/>
              </a:rPr>
              <a:t>위치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공간 제약과 지정 사양이 있을 경우 </a:t>
            </a:r>
            <a:r>
              <a:rPr lang="en-US" altLang="ko-KR" sz="1000" dirty="0">
                <a:latin typeface="+mn-ea"/>
                <a:ea typeface="+mn-ea"/>
              </a:rPr>
              <a:t>DR </a:t>
            </a:r>
            <a:r>
              <a:rPr lang="ko-KR" altLang="en-US" sz="1000" dirty="0">
                <a:latin typeface="+mn-ea"/>
                <a:ea typeface="+mn-ea"/>
              </a:rPr>
              <a:t>협의에 의거 </a:t>
            </a:r>
            <a:r>
              <a:rPr lang="ko-KR" altLang="en-US" sz="1000" dirty="0" smtClean="0">
                <a:latin typeface="+mn-ea"/>
                <a:ea typeface="+mn-ea"/>
              </a:rPr>
              <a:t>제작한다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4.2.1.2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구동부는</a:t>
            </a:r>
            <a:r>
              <a:rPr lang="ko-KR" altLang="en-US" sz="1000" dirty="0">
                <a:latin typeface="+mn-ea"/>
                <a:ea typeface="+mn-ea"/>
              </a:rPr>
              <a:t> 과부하에 대한 기구적 안전장치가 있어야 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4.2.1.3</a:t>
            </a:r>
            <a:r>
              <a:rPr lang="en-US" altLang="ko-KR" sz="1000" dirty="0">
                <a:latin typeface="+mn-ea"/>
                <a:ea typeface="+mn-ea"/>
              </a:rPr>
              <a:t>. RPM</a:t>
            </a:r>
            <a:r>
              <a:rPr lang="ko-KR" altLang="en-US" sz="1000" dirty="0">
                <a:latin typeface="+mn-ea"/>
                <a:ea typeface="+mn-ea"/>
              </a:rPr>
              <a:t>이 </a:t>
            </a:r>
            <a:r>
              <a:rPr lang="en-US" altLang="ko-KR" sz="1000" dirty="0">
                <a:latin typeface="+mn-ea"/>
                <a:ea typeface="+mn-ea"/>
              </a:rPr>
              <a:t>150 </a:t>
            </a:r>
            <a:r>
              <a:rPr lang="ko-KR" altLang="en-US" sz="1000" dirty="0">
                <a:latin typeface="+mn-ea"/>
                <a:ea typeface="+mn-ea"/>
              </a:rPr>
              <a:t>이상인 회전체의 동력 전달은 </a:t>
            </a:r>
            <a:r>
              <a:rPr lang="en-US" altLang="ko-KR" sz="1000" dirty="0">
                <a:latin typeface="+mn-ea"/>
                <a:ea typeface="+mn-ea"/>
              </a:rPr>
              <a:t>BELT, COUPLING </a:t>
            </a:r>
            <a:r>
              <a:rPr lang="ko-KR" altLang="en-US" sz="1000" dirty="0">
                <a:latin typeface="+mn-ea"/>
                <a:ea typeface="+mn-ea"/>
              </a:rPr>
              <a:t>사용을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원칙으로 </a:t>
            </a:r>
            <a:r>
              <a:rPr lang="ko-KR" altLang="en-US" sz="1000" dirty="0">
                <a:latin typeface="+mn-ea"/>
                <a:ea typeface="+mn-ea"/>
              </a:rPr>
              <a:t>하며 반드시 </a:t>
            </a:r>
            <a:r>
              <a:rPr lang="en-US" altLang="ko-KR" sz="1000" dirty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를 설치하고 회전 방향 표시한다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COVER </a:t>
            </a:r>
            <a:r>
              <a:rPr lang="ko-KR" altLang="en-US" sz="1000" dirty="0">
                <a:latin typeface="+mn-ea"/>
                <a:ea typeface="+mn-ea"/>
              </a:rPr>
              <a:t>재질은 </a:t>
            </a:r>
            <a:r>
              <a:rPr lang="en-US" altLang="ko-KR" sz="1000" dirty="0">
                <a:latin typeface="+mn-ea"/>
                <a:ea typeface="+mn-ea"/>
              </a:rPr>
              <a:t>P.C(POLY CARBONATE)</a:t>
            </a:r>
            <a:r>
              <a:rPr lang="ko-KR" altLang="en-US" sz="1000" dirty="0">
                <a:latin typeface="+mn-ea"/>
                <a:ea typeface="+mn-ea"/>
              </a:rPr>
              <a:t>를 사용하되 </a:t>
            </a:r>
            <a:r>
              <a:rPr lang="ko-KR" altLang="en-US" sz="1000" dirty="0" err="1">
                <a:latin typeface="+mn-ea"/>
                <a:ea typeface="+mn-ea"/>
              </a:rPr>
              <a:t>알카리</a:t>
            </a:r>
            <a:r>
              <a:rPr lang="ko-KR" altLang="en-US" sz="1000" dirty="0">
                <a:latin typeface="+mn-ea"/>
                <a:ea typeface="+mn-ea"/>
              </a:rPr>
              <a:t> 등의 </a:t>
            </a:r>
            <a:r>
              <a:rPr lang="ko-KR" altLang="en-US" sz="1000" dirty="0" smtClean="0">
                <a:latin typeface="+mn-ea"/>
                <a:ea typeface="+mn-ea"/>
              </a:rPr>
              <a:t>약품에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</a:t>
            </a:r>
            <a:r>
              <a:rPr lang="ko-KR" altLang="en-US" sz="100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의한 </a:t>
            </a:r>
            <a:r>
              <a:rPr lang="ko-KR" altLang="en-US" sz="1000" dirty="0" smtClean="0">
                <a:latin typeface="+mn-ea"/>
                <a:ea typeface="+mn-ea"/>
              </a:rPr>
              <a:t>부식 </a:t>
            </a:r>
            <a:r>
              <a:rPr lang="ko-KR" altLang="en-US" sz="1000" dirty="0">
                <a:latin typeface="+mn-ea"/>
                <a:ea typeface="+mn-ea"/>
              </a:rPr>
              <a:t>우려가 있을 경우는 스테인리스 스틸을 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커플링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Type </a:t>
            </a:r>
            <a:r>
              <a:rPr lang="ko-KR" altLang="en-US" sz="1000" dirty="0">
                <a:latin typeface="+mn-ea"/>
                <a:ea typeface="+mn-ea"/>
              </a:rPr>
              <a:t>제시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4.2.1.4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구동축과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CHAIN SPROCKET KEY </a:t>
            </a:r>
            <a:r>
              <a:rPr lang="ko-KR" altLang="en-US" sz="1000" dirty="0" err="1">
                <a:latin typeface="+mn-ea"/>
                <a:ea typeface="+mn-ea"/>
              </a:rPr>
              <a:t>고정부는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END CAP </a:t>
            </a:r>
            <a:r>
              <a:rPr lang="ko-KR" altLang="en-US" sz="1000" dirty="0">
                <a:latin typeface="+mn-ea"/>
                <a:ea typeface="+mn-ea"/>
              </a:rPr>
              <a:t>처리한다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4.2.1.5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구동부의</a:t>
            </a:r>
            <a:r>
              <a:rPr lang="ko-KR" altLang="en-US" sz="1000" dirty="0">
                <a:latin typeface="+mn-ea"/>
                <a:ea typeface="+mn-ea"/>
              </a:rPr>
              <a:t> 위치는 점검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조정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보수에 필요한 충분한 공간을 </a:t>
            </a:r>
            <a:r>
              <a:rPr lang="en-US" altLang="ko-KR" sz="1000" dirty="0" smtClean="0">
                <a:latin typeface="+mn-ea"/>
                <a:ea typeface="+mn-ea"/>
              </a:rPr>
              <a:t>LAY-OUT 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</a:t>
            </a:r>
            <a:r>
              <a:rPr lang="ko-KR" altLang="en-US" sz="1000" dirty="0" err="1" smtClean="0">
                <a:latin typeface="+mn-ea"/>
                <a:ea typeface="+mn-ea"/>
              </a:rPr>
              <a:t>검토시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 smtClean="0">
                <a:latin typeface="+mn-ea"/>
                <a:ea typeface="+mn-ea"/>
              </a:rPr>
              <a:t>부터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확보하여야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높이가 </a:t>
            </a:r>
            <a:r>
              <a:rPr lang="en-US" altLang="ko-KR" sz="1000" dirty="0">
                <a:latin typeface="+mn-ea"/>
                <a:ea typeface="+mn-ea"/>
              </a:rPr>
              <a:t>2M </a:t>
            </a:r>
            <a:r>
              <a:rPr lang="ko-KR" altLang="en-US" sz="1000" dirty="0">
                <a:latin typeface="+mn-ea"/>
                <a:ea typeface="+mn-ea"/>
              </a:rPr>
              <a:t>이상일 때에는 점검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보수를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위한 </a:t>
            </a:r>
            <a:r>
              <a:rPr lang="ko-KR" altLang="en-US" sz="1000" dirty="0">
                <a:latin typeface="+mn-ea"/>
                <a:ea typeface="+mn-ea"/>
              </a:rPr>
              <a:t>안전 발판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안전 </a:t>
            </a:r>
            <a:r>
              <a:rPr lang="en-US" altLang="ko-KR" sz="1000" dirty="0">
                <a:latin typeface="+mn-ea"/>
                <a:ea typeface="+mn-ea"/>
              </a:rPr>
              <a:t>GUIDE, </a:t>
            </a:r>
            <a:r>
              <a:rPr lang="ko-KR" altLang="en-US" sz="1000" dirty="0">
                <a:latin typeface="+mn-ea"/>
                <a:ea typeface="+mn-ea"/>
              </a:rPr>
              <a:t>안전 사다리를 </a:t>
            </a:r>
            <a:r>
              <a:rPr lang="ko-KR" altLang="en-US" sz="1000" dirty="0" smtClean="0">
                <a:latin typeface="+mn-ea"/>
                <a:ea typeface="+mn-ea"/>
              </a:rPr>
              <a:t> 산업 안전 관리 </a:t>
            </a:r>
            <a:r>
              <a:rPr lang="ko-KR" altLang="en-US" sz="1000" smtClean="0">
                <a:latin typeface="+mn-ea"/>
                <a:ea typeface="+mn-ea"/>
              </a:rPr>
              <a:t>공단 규격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latin typeface="+mn-ea"/>
                <a:ea typeface="+mn-ea"/>
              </a:rPr>
              <a:t>에 의거하여 </a:t>
            </a:r>
            <a:r>
              <a:rPr lang="ko-KR" altLang="en-US" sz="1000" dirty="0">
                <a:latin typeface="+mn-ea"/>
                <a:ea typeface="+mn-ea"/>
              </a:rPr>
              <a:t>제작 설치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4.2.1.6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착탈이</a:t>
            </a:r>
            <a:r>
              <a:rPr lang="ko-KR" altLang="en-US" sz="1000" dirty="0">
                <a:latin typeface="+mn-ea"/>
                <a:ea typeface="+mn-ea"/>
              </a:rPr>
              <a:t> 쉬운 구조로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거꾸로 매달려 </a:t>
            </a:r>
            <a:r>
              <a:rPr lang="ko-KR" altLang="en-US" sz="1000" dirty="0" err="1">
                <a:latin typeface="+mn-ea"/>
                <a:ea typeface="+mn-ea"/>
              </a:rPr>
              <a:t>교체난이</a:t>
            </a:r>
            <a:r>
              <a:rPr lang="ko-KR" altLang="en-US" sz="1000" dirty="0">
                <a:latin typeface="+mn-ea"/>
                <a:ea typeface="+mn-ea"/>
              </a:rPr>
              <a:t> 구조 지양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ko-KR" altLang="en-US" sz="1000" dirty="0">
                <a:latin typeface="+mn-ea"/>
                <a:ea typeface="+mn-ea"/>
              </a:rPr>
              <a:t>중량 </a:t>
            </a:r>
            <a:r>
              <a:rPr lang="ko-KR" altLang="en-US" sz="1000" dirty="0" err="1">
                <a:latin typeface="+mn-ea"/>
                <a:ea typeface="+mn-ea"/>
              </a:rPr>
              <a:t>구동부</a:t>
            </a:r>
            <a:r>
              <a:rPr lang="ko-KR" altLang="en-US" sz="1000" dirty="0">
                <a:latin typeface="+mn-ea"/>
                <a:ea typeface="+mn-ea"/>
              </a:rPr>
              <a:t> 착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탈 전용 치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공구 </a:t>
            </a:r>
            <a:r>
              <a:rPr lang="ko-KR" altLang="en-US" sz="1000" dirty="0" err="1">
                <a:latin typeface="+mn-ea"/>
                <a:ea typeface="+mn-ea"/>
              </a:rPr>
              <a:t>제작공급</a:t>
            </a:r>
            <a:r>
              <a:rPr lang="ko-KR" altLang="en-US" sz="1000" dirty="0">
                <a:latin typeface="+mn-ea"/>
                <a:ea typeface="+mn-ea"/>
              </a:rPr>
              <a:t>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4.2.1.7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구동부의</a:t>
            </a:r>
            <a:r>
              <a:rPr lang="ko-KR" altLang="en-US" sz="1000" dirty="0">
                <a:latin typeface="+mn-ea"/>
                <a:ea typeface="+mn-ea"/>
              </a:rPr>
              <a:t> 위치는 가능한 </a:t>
            </a:r>
            <a:r>
              <a:rPr lang="ko-KR" altLang="en-US" sz="1000" dirty="0" err="1">
                <a:latin typeface="+mn-ea"/>
                <a:ea typeface="+mn-ea"/>
              </a:rPr>
              <a:t>조작반과</a:t>
            </a:r>
            <a:r>
              <a:rPr lang="ko-KR" altLang="en-US" sz="1000" dirty="0">
                <a:latin typeface="+mn-ea"/>
                <a:ea typeface="+mn-ea"/>
              </a:rPr>
              <a:t> 동일 시계 내에 위치하여야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불가능 </a:t>
            </a:r>
            <a:r>
              <a:rPr lang="ko-KR" altLang="en-US" sz="1000" dirty="0">
                <a:latin typeface="+mn-ea"/>
                <a:ea typeface="+mn-ea"/>
              </a:rPr>
              <a:t>시는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담당자와 협의한다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4.2.1.8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구동부의</a:t>
            </a:r>
            <a:r>
              <a:rPr lang="ko-KR" altLang="en-US" sz="1000" dirty="0">
                <a:latin typeface="+mn-ea"/>
                <a:ea typeface="+mn-ea"/>
              </a:rPr>
              <a:t> 변속 장치는 </a:t>
            </a:r>
            <a:r>
              <a:rPr lang="en-US" altLang="ko-KR" sz="1000" dirty="0">
                <a:latin typeface="+mn-ea"/>
                <a:ea typeface="+mn-ea"/>
              </a:rPr>
              <a:t>INVERTER </a:t>
            </a:r>
            <a:r>
              <a:rPr lang="ko-KR" altLang="en-US" sz="1000" dirty="0">
                <a:latin typeface="+mn-ea"/>
                <a:ea typeface="+mn-ea"/>
              </a:rPr>
              <a:t>제어 방식을 원칙으로 하며 부득이한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경우 </a:t>
            </a:r>
            <a:r>
              <a:rPr lang="ko-KR" altLang="en-US" sz="1000" dirty="0">
                <a:latin typeface="+mn-ea"/>
                <a:ea typeface="+mn-ea"/>
              </a:rPr>
              <a:t>무단 변속기 방식을 </a:t>
            </a:r>
            <a:r>
              <a:rPr lang="ko-KR" altLang="en-US" sz="1000">
                <a:latin typeface="+mn-ea"/>
                <a:ea typeface="+mn-ea"/>
              </a:rPr>
              <a:t>사용한다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</a:t>
            </a:r>
            <a:r>
              <a:rPr lang="en-US" altLang="ko-KR" sz="1000" smtClean="0">
                <a:latin typeface="+mn-ea"/>
              </a:rPr>
              <a:t>  4.2.2</a:t>
            </a:r>
            <a:r>
              <a:rPr lang="en-US" altLang="ko-KR" sz="1000">
                <a:latin typeface="+mn-ea"/>
              </a:rPr>
              <a:t>. </a:t>
            </a:r>
            <a:r>
              <a:rPr lang="ko-KR" altLang="en-US" sz="1000">
                <a:latin typeface="+mn-ea"/>
              </a:rPr>
              <a:t>모터</a:t>
            </a:r>
            <a:endParaRPr lang="en-US" altLang="ko-KR" sz="1000">
              <a:latin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</a:t>
            </a:r>
            <a:r>
              <a:rPr lang="en-US" altLang="ko-KR" sz="1000" smtClean="0">
                <a:latin typeface="+mn-ea"/>
              </a:rPr>
              <a:t> 4.2.2.1</a:t>
            </a:r>
            <a:r>
              <a:rPr lang="en-US" altLang="ko-KR" sz="1000">
                <a:latin typeface="+mn-ea"/>
              </a:rPr>
              <a:t>. </a:t>
            </a:r>
            <a:r>
              <a:rPr lang="ko-KR" altLang="en-US" sz="1000">
                <a:latin typeface="+mn-ea"/>
              </a:rPr>
              <a:t>단속 회전이 필요한 구동부는 </a:t>
            </a:r>
            <a:r>
              <a:rPr lang="en-US" altLang="ko-KR" sz="1000">
                <a:latin typeface="+mn-ea"/>
              </a:rPr>
              <a:t>CLUTCH BRAKE </a:t>
            </a:r>
            <a:r>
              <a:rPr lang="ko-KR" altLang="en-US" sz="1000">
                <a:latin typeface="+mn-ea"/>
              </a:rPr>
              <a:t>부착형 </a:t>
            </a:r>
            <a:r>
              <a:rPr lang="en-US" altLang="ko-KR" sz="1000">
                <a:latin typeface="+mn-ea"/>
              </a:rPr>
              <a:t>MOTOR</a:t>
            </a:r>
            <a:r>
              <a:rPr lang="ko-KR" altLang="en-US" sz="1000">
                <a:latin typeface="+mn-ea"/>
              </a:rPr>
              <a:t>를 </a:t>
            </a:r>
            <a:endParaRPr lang="en-US" altLang="ko-KR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         </a:t>
            </a:r>
            <a:r>
              <a:rPr lang="ko-KR" altLang="en-US" sz="1000">
                <a:latin typeface="+mn-ea"/>
              </a:rPr>
              <a:t>사용한다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</a:t>
            </a:r>
            <a:r>
              <a:rPr lang="en-US" altLang="ko-KR" sz="1000" smtClean="0">
                <a:latin typeface="+mn-ea"/>
              </a:rPr>
              <a:t> 4.2.2.2 </a:t>
            </a:r>
            <a:r>
              <a:rPr lang="ko-KR" altLang="en-US" sz="1000">
                <a:latin typeface="+mn-ea"/>
              </a:rPr>
              <a:t>각종 </a:t>
            </a:r>
            <a:r>
              <a:rPr lang="en-US" altLang="ko-KR" sz="1000">
                <a:latin typeface="+mn-ea"/>
              </a:rPr>
              <a:t>MOTOR</a:t>
            </a:r>
            <a:r>
              <a:rPr lang="ko-KR" altLang="en-US" sz="1000">
                <a:latin typeface="+mn-ea"/>
              </a:rPr>
              <a:t>의 경우 </a:t>
            </a:r>
            <a:r>
              <a:rPr lang="en-US" altLang="ko-KR" sz="1000">
                <a:latin typeface="+mn-ea"/>
              </a:rPr>
              <a:t>BRAKE </a:t>
            </a:r>
            <a:r>
              <a:rPr lang="ko-KR" altLang="en-US" sz="1000">
                <a:latin typeface="+mn-ea"/>
              </a:rPr>
              <a:t>부착형은 </a:t>
            </a:r>
            <a:r>
              <a:rPr lang="en-US" altLang="ko-KR" sz="1000">
                <a:latin typeface="+mn-ea"/>
              </a:rPr>
              <a:t>"B" TYPE</a:t>
            </a:r>
            <a:r>
              <a:rPr lang="ko-KR" altLang="en-US" sz="1000">
                <a:latin typeface="+mn-ea"/>
              </a:rPr>
              <a:t>을 사용하되 개조품은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사용을 불허한다 </a:t>
            </a:r>
            <a:r>
              <a:rPr lang="en-US" altLang="ko-KR" sz="1000">
                <a:latin typeface="+mn-ea"/>
              </a:rPr>
              <a:t>(</a:t>
            </a:r>
            <a:r>
              <a:rPr lang="ko-KR" altLang="en-US" sz="1000">
                <a:latin typeface="+mn-ea"/>
              </a:rPr>
              <a:t>일반 </a:t>
            </a:r>
            <a:r>
              <a:rPr lang="en-US" altLang="ko-KR" sz="1000">
                <a:latin typeface="+mn-ea"/>
              </a:rPr>
              <a:t>MOTOR</a:t>
            </a:r>
            <a:r>
              <a:rPr lang="ko-KR" altLang="en-US" sz="1000">
                <a:latin typeface="+mn-ea"/>
              </a:rPr>
              <a:t>를 </a:t>
            </a:r>
            <a:r>
              <a:rPr lang="en-US" altLang="ko-KR" sz="1000">
                <a:latin typeface="+mn-ea"/>
              </a:rPr>
              <a:t>BRAKE</a:t>
            </a:r>
            <a:r>
              <a:rPr lang="ko-KR" altLang="en-US" sz="1000">
                <a:latin typeface="+mn-ea"/>
              </a:rPr>
              <a:t>만 개조한 경우</a:t>
            </a:r>
            <a:r>
              <a:rPr lang="en-US" altLang="ko-KR" sz="1000">
                <a:latin typeface="+mn-ea"/>
              </a:rPr>
              <a:t>).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</a:t>
            </a:r>
            <a:r>
              <a:rPr lang="en-US" altLang="ko-KR" sz="1000" smtClean="0">
                <a:latin typeface="+mn-ea"/>
              </a:rPr>
              <a:t> 4.2.2.3</a:t>
            </a:r>
            <a:r>
              <a:rPr lang="en-US" altLang="ko-KR" sz="1000">
                <a:latin typeface="+mn-ea"/>
              </a:rPr>
              <a:t>. MOTOR</a:t>
            </a:r>
            <a:r>
              <a:rPr lang="ko-KR" altLang="en-US" sz="1000">
                <a:latin typeface="+mn-ea"/>
              </a:rPr>
              <a:t>의 결선은 반드시 </a:t>
            </a:r>
            <a:r>
              <a:rPr lang="en-US" altLang="ko-KR" sz="1000">
                <a:latin typeface="+mn-ea"/>
              </a:rPr>
              <a:t>LOCK</a:t>
            </a:r>
            <a:r>
              <a:rPr lang="ko-KR" altLang="en-US" sz="1000">
                <a:latin typeface="+mn-ea"/>
              </a:rPr>
              <a:t>식 </a:t>
            </a:r>
            <a:r>
              <a:rPr lang="en-US" altLang="ko-KR" sz="1000">
                <a:latin typeface="+mn-ea"/>
              </a:rPr>
              <a:t>CONNECTOR</a:t>
            </a:r>
            <a:r>
              <a:rPr lang="ko-KR" altLang="en-US" sz="1000">
                <a:latin typeface="+mn-ea"/>
              </a:rPr>
              <a:t>를 사용하여야 한다</a:t>
            </a:r>
            <a:r>
              <a:rPr lang="en-US" altLang="ko-KR" sz="1000">
                <a:latin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         (</a:t>
            </a:r>
            <a:r>
              <a:rPr lang="ko-KR" altLang="en-US" sz="1000">
                <a:latin typeface="+mn-ea"/>
              </a:rPr>
              <a:t>물을 사용하는 장소에는 방수형을 사용할 것</a:t>
            </a:r>
            <a:r>
              <a:rPr lang="en-US" altLang="ko-KR" sz="1000" smtClean="0">
                <a:latin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</a:rPr>
              <a:t>    4.2.2.4</a:t>
            </a:r>
            <a:r>
              <a:rPr lang="en-US" altLang="ko-KR" sz="1000">
                <a:latin typeface="+mn-ea"/>
              </a:rPr>
              <a:t>. </a:t>
            </a:r>
            <a:r>
              <a:rPr lang="ko-KR" altLang="en-US" sz="1000">
                <a:latin typeface="+mn-ea"/>
              </a:rPr>
              <a:t>정역회전 </a:t>
            </a:r>
            <a:r>
              <a:rPr lang="en-US" altLang="ko-KR" sz="1000">
                <a:latin typeface="+mn-ea"/>
              </a:rPr>
              <a:t>&amp; </a:t>
            </a:r>
            <a:r>
              <a:rPr lang="ko-KR" altLang="en-US" sz="1000">
                <a:latin typeface="+mn-ea"/>
              </a:rPr>
              <a:t>위치 제어용 </a:t>
            </a:r>
            <a:r>
              <a:rPr lang="en-US" altLang="ko-KR" sz="1000">
                <a:latin typeface="+mn-ea"/>
              </a:rPr>
              <a:t>MOTOR PULLEY</a:t>
            </a:r>
            <a:r>
              <a:rPr lang="ko-KR" altLang="en-US" sz="1000">
                <a:latin typeface="+mn-ea"/>
              </a:rPr>
              <a:t>에는 반드시 </a:t>
            </a:r>
            <a:r>
              <a:rPr lang="en-US" altLang="ko-KR" sz="1000">
                <a:latin typeface="+mn-ea"/>
              </a:rPr>
              <a:t>POWER LOCK</a:t>
            </a:r>
            <a:r>
              <a:rPr lang="ko-KR" altLang="en-US" sz="1000">
                <a:latin typeface="+mn-ea"/>
              </a:rPr>
              <a:t>을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사용한다</a:t>
            </a:r>
            <a:r>
              <a:rPr lang="en-US" altLang="ko-KR" sz="1000">
                <a:latin typeface="+mn-ea"/>
              </a:rPr>
              <a:t>. (</a:t>
            </a:r>
            <a:r>
              <a:rPr lang="ko-KR" altLang="en-US" sz="1000">
                <a:latin typeface="+mn-ea"/>
              </a:rPr>
              <a:t>조립</a:t>
            </a:r>
            <a:r>
              <a:rPr lang="en-US" altLang="ko-KR" sz="1000">
                <a:latin typeface="+mn-ea"/>
              </a:rPr>
              <a:t>/</a:t>
            </a:r>
            <a:r>
              <a:rPr lang="ko-KR" altLang="en-US" sz="1000">
                <a:latin typeface="+mn-ea"/>
              </a:rPr>
              <a:t>화성</a:t>
            </a:r>
            <a:r>
              <a:rPr lang="en-US" altLang="ko-KR" sz="1000" smtClean="0">
                <a:latin typeface="+mn-ea"/>
              </a:rPr>
              <a:t>)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52206" y="620687"/>
            <a:ext cx="4897188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4.2.2.5</a:t>
            </a:r>
            <a:r>
              <a:rPr lang="en-US" altLang="ko-KR" sz="1000" dirty="0">
                <a:latin typeface="+mn-ea"/>
                <a:ea typeface="+mn-ea"/>
              </a:rPr>
              <a:t>. SPEED </a:t>
            </a:r>
            <a:r>
              <a:rPr lang="ko-KR" altLang="en-US" sz="1000" dirty="0" err="1">
                <a:latin typeface="+mn-ea"/>
                <a:ea typeface="+mn-ea"/>
              </a:rPr>
              <a:t>가감속을</a:t>
            </a:r>
            <a:r>
              <a:rPr lang="ko-KR" altLang="en-US" sz="1000" dirty="0">
                <a:latin typeface="+mn-ea"/>
                <a:ea typeface="+mn-ea"/>
              </a:rPr>
              <a:t> 위한 </a:t>
            </a:r>
            <a:r>
              <a:rPr lang="ko-KR" altLang="en-US" sz="1000" dirty="0" err="1">
                <a:latin typeface="+mn-ea"/>
                <a:ea typeface="+mn-ea"/>
              </a:rPr>
              <a:t>감속기</a:t>
            </a:r>
            <a:r>
              <a:rPr lang="ko-KR" altLang="en-US" sz="1000" dirty="0">
                <a:latin typeface="+mn-ea"/>
                <a:ea typeface="+mn-ea"/>
              </a:rPr>
              <a:t> 설치를 배제하고</a:t>
            </a:r>
            <a:r>
              <a:rPr lang="en-US" altLang="ko-KR" sz="1000" dirty="0">
                <a:latin typeface="+mn-ea"/>
                <a:ea typeface="+mn-ea"/>
              </a:rPr>
              <a:t>, GEARED MOTOR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사용하여 </a:t>
            </a:r>
            <a:r>
              <a:rPr lang="ko-KR" altLang="en-US" sz="1000" dirty="0">
                <a:latin typeface="+mn-ea"/>
                <a:ea typeface="+mn-ea"/>
              </a:rPr>
              <a:t>감속 시키도록 한다 </a:t>
            </a:r>
            <a:r>
              <a:rPr lang="en-US" altLang="ko-KR" sz="1000" dirty="0">
                <a:latin typeface="+mn-ea"/>
                <a:ea typeface="+mn-ea"/>
              </a:rPr>
              <a:t>(INVERTER</a:t>
            </a:r>
            <a:r>
              <a:rPr lang="ko-KR" altLang="en-US" sz="1000" dirty="0">
                <a:latin typeface="+mn-ea"/>
                <a:ea typeface="+mn-ea"/>
              </a:rPr>
              <a:t>로 속도 제어할 수도 있다</a:t>
            </a:r>
            <a:r>
              <a:rPr lang="en-US" altLang="ko-KR" sz="1000" dirty="0">
                <a:latin typeface="+mn-ea"/>
                <a:ea typeface="+mn-ea"/>
              </a:rPr>
              <a:t>).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인버터 </a:t>
            </a:r>
            <a:r>
              <a:rPr lang="ko-KR" altLang="en-US" sz="1000" dirty="0">
                <a:latin typeface="+mn-ea"/>
                <a:ea typeface="+mn-ea"/>
              </a:rPr>
              <a:t>사용시 </a:t>
            </a:r>
            <a:r>
              <a:rPr lang="en-US" altLang="ko-KR" sz="1000" dirty="0">
                <a:latin typeface="+mn-ea"/>
                <a:ea typeface="+mn-ea"/>
              </a:rPr>
              <a:t>50Hz</a:t>
            </a:r>
            <a:r>
              <a:rPr lang="ko-KR" altLang="en-US" sz="1000" dirty="0" err="1">
                <a:latin typeface="+mn-ea"/>
                <a:ea typeface="+mn-ea"/>
              </a:rPr>
              <a:t>일때</a:t>
            </a:r>
            <a:r>
              <a:rPr lang="ko-KR" altLang="en-US" sz="1000" dirty="0">
                <a:latin typeface="+mn-ea"/>
                <a:ea typeface="+mn-ea"/>
              </a:rPr>
              <a:t> 실 구동 스피드가 구현되는 </a:t>
            </a:r>
            <a:r>
              <a:rPr lang="ko-KR" altLang="en-US" sz="1000" dirty="0" err="1">
                <a:latin typeface="+mn-ea"/>
                <a:ea typeface="+mn-ea"/>
              </a:rPr>
              <a:t>사양적용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추가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하고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전원 공급선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smtClean="0">
                <a:latin typeface="+mn-ea"/>
                <a:ea typeface="+mn-ea"/>
              </a:rPr>
              <a:t>전원 </a:t>
            </a:r>
            <a:r>
              <a:rPr lang="ko-KR" altLang="en-US" sz="1000" dirty="0" err="1" smtClean="0">
                <a:latin typeface="+mn-ea"/>
                <a:ea typeface="+mn-ea"/>
              </a:rPr>
              <a:t>출력선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제어선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smtClean="0">
                <a:latin typeface="+mn-ea"/>
                <a:ea typeface="+mn-ea"/>
              </a:rPr>
              <a:t>외부 신호 </a:t>
            </a:r>
            <a:r>
              <a:rPr lang="ko-KR" altLang="en-US" sz="1000" dirty="0" err="1" smtClean="0">
                <a:latin typeface="+mn-ea"/>
                <a:ea typeface="+mn-ea"/>
              </a:rPr>
              <a:t>출력선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등의 터미널 연결이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호환되고 </a:t>
            </a:r>
            <a:r>
              <a:rPr lang="ko-KR" altLang="en-US" sz="1000" dirty="0">
                <a:latin typeface="+mn-ea"/>
                <a:ea typeface="+mn-ea"/>
              </a:rPr>
              <a:t>동일한 </a:t>
            </a:r>
            <a:r>
              <a:rPr lang="ko-KR" altLang="en-US" sz="1000" dirty="0" smtClean="0">
                <a:latin typeface="+mn-ea"/>
                <a:ea typeface="+mn-ea"/>
              </a:rPr>
              <a:t>취부 사이즈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동일한 </a:t>
            </a:r>
            <a:r>
              <a:rPr lang="ko-KR" altLang="en-US" sz="1000" dirty="0" err="1">
                <a:latin typeface="+mn-ea"/>
                <a:ea typeface="+mn-ea"/>
              </a:rPr>
              <a:t>취부위치의</a:t>
            </a:r>
            <a:r>
              <a:rPr lang="ko-KR" altLang="en-US" sz="1000" dirty="0">
                <a:latin typeface="+mn-ea"/>
                <a:ea typeface="+mn-ea"/>
              </a:rPr>
              <a:t> 부품은 대체 가능하다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단</a:t>
            </a:r>
            <a:r>
              <a:rPr lang="en-US" altLang="ko-KR" sz="1000" dirty="0" smtClean="0">
                <a:latin typeface="+mn-ea"/>
                <a:ea typeface="+mn-ea"/>
              </a:rPr>
              <a:t>,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INVERTER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지정한 메이커로 제한한다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4.2.2.6</a:t>
            </a:r>
            <a:r>
              <a:rPr lang="en-US" altLang="ko-KR" sz="1000" dirty="0">
                <a:latin typeface="+mn-ea"/>
                <a:ea typeface="+mn-ea"/>
              </a:rPr>
              <a:t>. Servo Motor</a:t>
            </a:r>
            <a:r>
              <a:rPr lang="ko-KR" altLang="en-US" sz="1000" dirty="0" err="1">
                <a:latin typeface="+mn-ea"/>
                <a:ea typeface="+mn-ea"/>
              </a:rPr>
              <a:t>감속기</a:t>
            </a:r>
            <a:r>
              <a:rPr lang="ko-KR" altLang="en-US" sz="1000" dirty="0">
                <a:latin typeface="+mn-ea"/>
                <a:ea typeface="+mn-ea"/>
              </a:rPr>
              <a:t> 조합형의 취부 방향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 err="1">
                <a:latin typeface="+mn-ea"/>
                <a:ea typeface="+mn-ea"/>
              </a:rPr>
              <a:t>수평또는</a:t>
            </a:r>
            <a:r>
              <a:rPr lang="ko-KR" altLang="en-US" sz="1000" dirty="0">
                <a:latin typeface="+mn-ea"/>
                <a:ea typeface="+mn-ea"/>
              </a:rPr>
              <a:t> 상부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기어드 모터 또한 수형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하향방향</a:t>
            </a:r>
            <a:r>
              <a:rPr lang="ko-KR" altLang="en-US" sz="1000" dirty="0">
                <a:latin typeface="+mn-ea"/>
                <a:ea typeface="+mn-ea"/>
              </a:rPr>
              <a:t> 취부를 지향하고 불가시 </a:t>
            </a:r>
            <a:r>
              <a:rPr lang="en-US" altLang="ko-KR" sz="1000" dirty="0">
                <a:latin typeface="+mn-ea"/>
                <a:ea typeface="+mn-ea"/>
              </a:rPr>
              <a:t>DR-2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ko-KR" altLang="en-US" sz="1000">
                <a:latin typeface="+mn-ea"/>
                <a:ea typeface="+mn-ea"/>
              </a:rPr>
              <a:t>협의</a:t>
            </a:r>
            <a:r>
              <a:rPr lang="en-US" altLang="ko-KR" sz="1000" b="1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4.2.2.7.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구동부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Motor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정격전류 기준치 이상시 대책이 수립되어야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</a:t>
            </a:r>
            <a:r>
              <a:rPr lang="en-US" altLang="ko-KR" sz="1000" b="1" smtClean="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4.2.3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err="1">
                <a:latin typeface="+mn-ea"/>
                <a:ea typeface="+mn-ea"/>
              </a:rPr>
              <a:t>전동부</a:t>
            </a:r>
            <a:r>
              <a:rPr lang="ko-KR" altLang="en-US" sz="1000">
                <a:latin typeface="+mn-ea"/>
                <a:ea typeface="+mn-ea"/>
              </a:rPr>
              <a:t>  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4.2.3.1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전동부는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TENSION </a:t>
            </a:r>
            <a:r>
              <a:rPr lang="ko-KR" altLang="en-US" sz="1000" dirty="0">
                <a:latin typeface="+mn-ea"/>
                <a:ea typeface="+mn-ea"/>
              </a:rPr>
              <a:t>장치를 설치하여 늘어짐에 대한 조정이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가능 하도록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TENSION </a:t>
            </a:r>
            <a:r>
              <a:rPr lang="ko-KR" altLang="en-US" sz="1000" dirty="0">
                <a:latin typeface="+mn-ea"/>
                <a:ea typeface="+mn-ea"/>
              </a:rPr>
              <a:t>조절은 구동 </a:t>
            </a:r>
            <a:r>
              <a:rPr lang="en-US" altLang="ko-KR" sz="1000" dirty="0">
                <a:latin typeface="+mn-ea"/>
                <a:ea typeface="+mn-ea"/>
              </a:rPr>
              <a:t>MOTOR BASE </a:t>
            </a:r>
            <a:r>
              <a:rPr lang="ko-KR" altLang="en-US" sz="1000" dirty="0">
                <a:latin typeface="+mn-ea"/>
                <a:ea typeface="+mn-ea"/>
              </a:rPr>
              <a:t>로 가능케 하고 불가시에는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</a:t>
            </a:r>
            <a:r>
              <a:rPr lang="en-US" altLang="ko-KR" sz="1000" dirty="0">
                <a:latin typeface="+mn-ea"/>
                <a:ea typeface="+mn-ea"/>
              </a:rPr>
              <a:t>IDLE ROLLER</a:t>
            </a:r>
            <a:r>
              <a:rPr lang="ko-KR" altLang="en-US" sz="1000" dirty="0">
                <a:latin typeface="+mn-ea"/>
                <a:ea typeface="+mn-ea"/>
              </a:rPr>
              <a:t>로 </a:t>
            </a:r>
            <a:r>
              <a:rPr lang="en-US" altLang="ko-KR" sz="1000" dirty="0">
                <a:latin typeface="+mn-ea"/>
                <a:ea typeface="+mn-ea"/>
              </a:rPr>
              <a:t>STOPPER</a:t>
            </a:r>
            <a:r>
              <a:rPr lang="ko-KR" altLang="en-US" sz="1000" dirty="0">
                <a:latin typeface="+mn-ea"/>
                <a:ea typeface="+mn-ea"/>
              </a:rPr>
              <a:t>를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설비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시설물 개발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생산기술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설계부서</a:t>
            </a:r>
            <a:r>
              <a:rPr lang="en-US" altLang="ko-KR" sz="1000" dirty="0">
                <a:latin typeface="+mn-ea"/>
                <a:ea typeface="+mn-ea"/>
              </a:rPr>
              <a:t>:</a:t>
            </a:r>
            <a:r>
              <a:rPr lang="ko-KR" altLang="en-US" sz="1000" dirty="0">
                <a:latin typeface="+mn-ea"/>
                <a:ea typeface="+mn-ea"/>
              </a:rPr>
              <a:t>신규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변경점</a:t>
            </a:r>
            <a:r>
              <a:rPr lang="ko-KR" altLang="en-US" sz="1000" dirty="0">
                <a:latin typeface="+mn-ea"/>
                <a:ea typeface="+mn-ea"/>
              </a:rPr>
              <a:t> 발생 부서 해당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4.2.4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밸트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 smtClean="0">
                <a:latin typeface="+mn-ea"/>
                <a:ea typeface="+mn-ea"/>
              </a:rPr>
              <a:t>체인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4.2.4.1</a:t>
            </a:r>
            <a:r>
              <a:rPr lang="en-US" altLang="ko-KR" sz="1000" dirty="0">
                <a:latin typeface="+mn-ea"/>
                <a:ea typeface="+mn-ea"/>
              </a:rPr>
              <a:t>. TIMING BELT</a:t>
            </a:r>
            <a:r>
              <a:rPr lang="ko-KR" altLang="en-US" sz="1000" dirty="0">
                <a:latin typeface="+mn-ea"/>
                <a:ea typeface="+mn-ea"/>
              </a:rPr>
              <a:t>는 우레탄으로 철심이 내장된 표준형을 사용하고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연결부가 </a:t>
            </a:r>
            <a:r>
              <a:rPr lang="ko-KR" altLang="en-US" sz="1000" dirty="0">
                <a:latin typeface="+mn-ea"/>
                <a:ea typeface="+mn-ea"/>
              </a:rPr>
              <a:t>없는 타입을 </a:t>
            </a:r>
            <a:r>
              <a:rPr lang="ko-KR" altLang="en-US" sz="1000" dirty="0" smtClean="0">
                <a:latin typeface="+mn-ea"/>
                <a:ea typeface="+mn-ea"/>
              </a:rPr>
              <a:t>선정한다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4.2.4.2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</a:t>
            </a:r>
            <a:r>
              <a:rPr lang="ko-KR" altLang="en-US" sz="1000" dirty="0">
                <a:latin typeface="+mn-ea"/>
                <a:ea typeface="+mn-ea"/>
              </a:rPr>
              <a:t> 체인은 </a:t>
            </a:r>
            <a:r>
              <a:rPr lang="ko-KR" altLang="en-US" sz="1000" dirty="0" err="1">
                <a:latin typeface="+mn-ea"/>
                <a:ea typeface="+mn-ea"/>
              </a:rPr>
              <a:t>무급유</a:t>
            </a:r>
            <a:r>
              <a:rPr lang="ko-KR" altLang="en-US" sz="1000" dirty="0">
                <a:latin typeface="+mn-ea"/>
                <a:ea typeface="+mn-ea"/>
              </a:rPr>
              <a:t> 타입을 </a:t>
            </a:r>
            <a:r>
              <a:rPr lang="ko-KR" altLang="en-US" sz="1000">
                <a:latin typeface="+mn-ea"/>
                <a:ea typeface="+mn-ea"/>
              </a:rPr>
              <a:t>적용한다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4.2.4.3. TIMING BELT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Pulley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축 중심으로 셋팅 되어야 하며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편심이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없어야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4.2.4.4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모터 부하의 원인이 되는 벨트 편심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갈림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마모가 없어야 하며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이로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인한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Particle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발생 또한 없어야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4.2.4.5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벨트 구동시 사행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치우침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이 없어야 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278" y="5469734"/>
            <a:ext cx="1198532" cy="113944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810" y="5486937"/>
            <a:ext cx="2564900" cy="10714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28270" y="6514296"/>
            <a:ext cx="4376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갈림에 의한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Particle]   [Belt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사행 확인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74390" y="601181"/>
            <a:ext cx="48778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4.2.4.6. Belt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및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Pulley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마모 및 파티클 발생시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Belt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표면의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갈라짐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실선모양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유무를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확인하고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Pulley Flange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이탈 또는 마모 여부도 검사한다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52206" y="601181"/>
            <a:ext cx="4897188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4.2.7.3.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커플링 체결상태에서 베어링부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(Idler)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회전시켜 걸림이나 좌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우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유동이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있는지 확인한다</a:t>
            </a: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베어링부 확인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4.2.8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리프터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디버터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4.2.8.1. LIFTER</a:t>
            </a:r>
            <a:r>
              <a:rPr lang="ko-KR" altLang="en-US" sz="1000">
                <a:latin typeface="+mn-ea"/>
                <a:ea typeface="+mn-ea"/>
              </a:rPr>
              <a:t>는 용도와 </a:t>
            </a:r>
            <a:r>
              <a:rPr lang="en-US" altLang="ko-KR" sz="1000">
                <a:latin typeface="+mn-ea"/>
                <a:ea typeface="+mn-ea"/>
              </a:rPr>
              <a:t>INDEX, STROKE</a:t>
            </a:r>
            <a:r>
              <a:rPr lang="ko-KR" altLang="en-US" sz="1000">
                <a:latin typeface="+mn-ea"/>
                <a:ea typeface="+mn-ea"/>
              </a:rPr>
              <a:t>를 감안하여 설계하되</a:t>
            </a:r>
            <a:r>
              <a:rPr lang="en-US" altLang="ko-KR" sz="1000">
                <a:latin typeface="+mn-ea"/>
                <a:ea typeface="+mn-ea"/>
              </a:rPr>
              <a:t>STROKE 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  1,000mm </a:t>
            </a:r>
            <a:r>
              <a:rPr lang="ko-KR" altLang="en-US" sz="1000">
                <a:latin typeface="+mn-ea"/>
                <a:ea typeface="+mn-ea"/>
              </a:rPr>
              <a:t>이하는 </a:t>
            </a:r>
            <a:r>
              <a:rPr lang="en-US" altLang="ko-KR" sz="1000">
                <a:latin typeface="+mn-ea"/>
                <a:ea typeface="+mn-ea"/>
              </a:rPr>
              <a:t>BALL SCREW TYPE, STROKE 1,000mm </a:t>
            </a:r>
            <a:r>
              <a:rPr lang="ko-KR" altLang="en-US" sz="1000">
                <a:latin typeface="+mn-ea"/>
                <a:ea typeface="+mn-ea"/>
              </a:rPr>
              <a:t>초과는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  WIRE ROPE TYPE</a:t>
            </a:r>
            <a:r>
              <a:rPr lang="ko-KR" altLang="en-US" sz="1000">
                <a:latin typeface="+mn-ea"/>
                <a:ea typeface="+mn-ea"/>
              </a:rPr>
              <a:t>을 기준으로 하고 반드시 </a:t>
            </a:r>
            <a:r>
              <a:rPr lang="en-US" altLang="ko-KR" sz="1000">
                <a:latin typeface="+mn-ea"/>
                <a:ea typeface="+mn-ea"/>
              </a:rPr>
              <a:t>SDI </a:t>
            </a:r>
            <a:r>
              <a:rPr lang="ko-KR" altLang="en-US" sz="1000">
                <a:latin typeface="+mn-ea"/>
                <a:ea typeface="+mn-ea"/>
              </a:rPr>
              <a:t>담당자의 도면 승인을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      </a:t>
            </a:r>
            <a:r>
              <a:rPr lang="ko-KR" altLang="en-US" sz="1000">
                <a:latin typeface="+mn-ea"/>
                <a:ea typeface="+mn-ea"/>
              </a:rPr>
              <a:t>득한다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4.2.8.2. DIVERTER</a:t>
            </a:r>
            <a:r>
              <a:rPr lang="ko-KR" altLang="en-US" sz="1000">
                <a:latin typeface="+mn-ea"/>
                <a:ea typeface="+mn-ea"/>
              </a:rPr>
              <a:t>의 </a:t>
            </a:r>
            <a:r>
              <a:rPr lang="en-US" altLang="ko-KR" sz="1000">
                <a:latin typeface="+mn-ea"/>
                <a:ea typeface="+mn-ea"/>
              </a:rPr>
              <a:t>UP/DOWN</a:t>
            </a:r>
            <a:r>
              <a:rPr lang="ko-KR" altLang="en-US" sz="1000">
                <a:latin typeface="+mn-ea"/>
                <a:ea typeface="+mn-ea"/>
              </a:rPr>
              <a:t>부는 </a:t>
            </a:r>
            <a:r>
              <a:rPr lang="en-US" altLang="ko-KR" sz="1000">
                <a:latin typeface="+mn-ea"/>
                <a:ea typeface="+mn-ea"/>
              </a:rPr>
              <a:t>LM GUIDE TYPE</a:t>
            </a:r>
            <a:r>
              <a:rPr lang="ko-KR" altLang="en-US" sz="1000">
                <a:latin typeface="+mn-ea"/>
                <a:ea typeface="+mn-ea"/>
              </a:rPr>
              <a:t>으로 구성한다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4.2.8.3. </a:t>
            </a:r>
            <a:r>
              <a:rPr lang="ko-KR" altLang="en-US" sz="1000">
                <a:latin typeface="+mn-ea"/>
                <a:ea typeface="+mn-ea"/>
              </a:rPr>
              <a:t>리프터 상하 이송 모터는 브레이크 형을 적용한다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4.2.9</a:t>
            </a:r>
            <a:r>
              <a:rPr lang="en-US" altLang="ko-KR" sz="1000">
                <a:latin typeface="+mn-ea"/>
                <a:ea typeface="+mn-ea"/>
              </a:rPr>
              <a:t>. CONV</a:t>
            </a:r>
            <a:r>
              <a:rPr lang="en-US" altLang="ko-KR" sz="1000" smtClean="0">
                <a:latin typeface="+mn-ea"/>
                <a:ea typeface="+mn-ea"/>
              </a:rPr>
              <a:t>’</a:t>
            </a: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>
                <a:latin typeface="+mn-ea"/>
                <a:ea typeface="+mn-ea"/>
              </a:rPr>
              <a:t>4.2.9.1. TAKE UP </a:t>
            </a:r>
            <a:r>
              <a:rPr lang="ko-KR" altLang="en-US" sz="1000">
                <a:latin typeface="+mn-ea"/>
                <a:ea typeface="+mn-ea"/>
              </a:rPr>
              <a:t>조절부를 </a:t>
            </a:r>
            <a:r>
              <a:rPr lang="en-US" altLang="ko-KR" sz="1000">
                <a:latin typeface="+mn-ea"/>
                <a:ea typeface="+mn-ea"/>
              </a:rPr>
              <a:t>GUIDE </a:t>
            </a:r>
            <a:r>
              <a:rPr lang="ko-KR" altLang="en-US" sz="1000">
                <a:latin typeface="+mn-ea"/>
                <a:ea typeface="+mn-ea"/>
              </a:rPr>
              <a:t>형태로 하여 한 부분만으로 조절하는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ko-KR" altLang="en-US" sz="1000">
                <a:latin typeface="+mn-ea"/>
                <a:ea typeface="+mn-ea"/>
              </a:rPr>
              <a:t>구조로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4.2.9.2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자동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수동 겸용</a:t>
            </a:r>
            <a:r>
              <a:rPr lang="en-US" altLang="ko-KR" sz="1000">
                <a:latin typeface="+mn-ea"/>
                <a:ea typeface="+mn-ea"/>
              </a:rPr>
              <a:t>TAKE UP</a:t>
            </a:r>
            <a:r>
              <a:rPr lang="ko-KR" altLang="en-US" sz="1000">
                <a:latin typeface="+mn-ea"/>
                <a:ea typeface="+mn-ea"/>
              </a:rPr>
              <a:t>설치 </a:t>
            </a:r>
            <a:r>
              <a:rPr lang="en-US" altLang="ko-KR" sz="1000">
                <a:latin typeface="+mn-ea"/>
                <a:ea typeface="+mn-ea"/>
              </a:rPr>
              <a:t>: AGING DOG CHAIN F/F CONVEYOR </a:t>
            </a:r>
            <a:r>
              <a:rPr lang="ko-KR" altLang="en-US" sz="1000">
                <a:latin typeface="+mn-ea"/>
                <a:ea typeface="+mn-ea"/>
              </a:rPr>
              <a:t>등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</a:t>
            </a:r>
            <a:r>
              <a:rPr lang="en-US" altLang="ko-KR" sz="1000" smtClean="0">
                <a:latin typeface="+mn-ea"/>
                <a:ea typeface="+mn-ea"/>
              </a:rPr>
              <a:t>          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검토 시 재협의 및 설치위치 선정 협의</a:t>
            </a:r>
            <a:r>
              <a:rPr lang="en-US" altLang="ko-KR" sz="100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4.2.9.3</a:t>
            </a:r>
            <a:r>
              <a:rPr lang="en-US" altLang="ko-KR" sz="1000">
                <a:latin typeface="+mn-ea"/>
                <a:ea typeface="+mn-ea"/>
              </a:rPr>
              <a:t>. PL</a:t>
            </a:r>
            <a:r>
              <a:rPr lang="ko-KR" altLang="en-US" sz="1000">
                <a:latin typeface="+mn-ea"/>
                <a:ea typeface="+mn-ea"/>
              </a:rPr>
              <a:t>체인 보전용 홀을 준비한다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위치는 보전에서 지정한 위치로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en-US" altLang="ko-KR" sz="1000">
                <a:latin typeface="+mn-ea"/>
                <a:ea typeface="+mn-ea"/>
              </a:rPr>
              <a:t>4.2.9.4. Pitch </a:t>
            </a:r>
            <a:r>
              <a:rPr lang="ko-KR" altLang="en-US" sz="1000">
                <a:latin typeface="+mn-ea"/>
                <a:ea typeface="+mn-ea"/>
              </a:rPr>
              <a:t>구동 </a:t>
            </a:r>
            <a:r>
              <a:rPr lang="en-US" altLang="ko-KR" sz="1000">
                <a:latin typeface="+mn-ea"/>
                <a:ea typeface="+mn-ea"/>
              </a:rPr>
              <a:t>Conveyor (ex.</a:t>
            </a:r>
            <a:r>
              <a:rPr lang="ko-KR" altLang="en-US" sz="1000">
                <a:latin typeface="+mn-ea"/>
                <a:ea typeface="+mn-ea"/>
              </a:rPr>
              <a:t>화성</a:t>
            </a:r>
            <a:r>
              <a:rPr lang="en-US" altLang="ko-KR" sz="1000">
                <a:latin typeface="+mn-ea"/>
                <a:ea typeface="+mn-ea"/>
              </a:rPr>
              <a:t>Tray) </a:t>
            </a:r>
            <a:r>
              <a:rPr lang="ko-KR" altLang="en-US" sz="1000">
                <a:latin typeface="+mn-ea"/>
                <a:ea typeface="+mn-ea"/>
              </a:rPr>
              <a:t>는 </a:t>
            </a:r>
            <a:r>
              <a:rPr lang="en-US" altLang="ko-KR" sz="1000">
                <a:latin typeface="+mn-ea"/>
                <a:ea typeface="+mn-ea"/>
              </a:rPr>
              <a:t>Pitch </a:t>
            </a:r>
            <a:r>
              <a:rPr lang="ko-KR" altLang="en-US" sz="1000">
                <a:latin typeface="+mn-ea"/>
                <a:ea typeface="+mn-ea"/>
              </a:rPr>
              <a:t>간 별도 개별 구동화 하도록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</a:t>
            </a:r>
            <a:r>
              <a:rPr lang="ko-KR" altLang="en-US" sz="1000" smtClean="0">
                <a:latin typeface="+mn-ea"/>
                <a:ea typeface="+mn-ea"/>
              </a:rPr>
              <a:t>           </a:t>
            </a:r>
            <a:r>
              <a:rPr lang="ko-KR" altLang="en-US" sz="1000">
                <a:latin typeface="+mn-ea"/>
                <a:ea typeface="+mn-ea"/>
              </a:rPr>
              <a:t>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4.2.9.5. </a:t>
            </a:r>
            <a:r>
              <a:rPr lang="ko-KR" altLang="en-US" sz="1000">
                <a:latin typeface="+mn-ea"/>
                <a:ea typeface="+mn-ea"/>
              </a:rPr>
              <a:t>콘베어의 </a:t>
            </a:r>
            <a:r>
              <a:rPr lang="en-US" altLang="ko-KR" sz="1000">
                <a:latin typeface="+mn-ea"/>
                <a:ea typeface="+mn-ea"/>
              </a:rPr>
              <a:t>Take Up </a:t>
            </a:r>
            <a:r>
              <a:rPr lang="ko-KR" altLang="en-US" sz="1000">
                <a:latin typeface="+mn-ea"/>
                <a:ea typeface="+mn-ea"/>
              </a:rPr>
              <a:t>장치는 좌우 종동축 분리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개별 </a:t>
            </a:r>
            <a:r>
              <a:rPr lang="en-US" altLang="ko-KR" sz="1000">
                <a:latin typeface="+mn-ea"/>
                <a:ea typeface="+mn-ea"/>
              </a:rPr>
              <a:t>Take Up</a:t>
            </a:r>
            <a:r>
              <a:rPr lang="ko-KR" altLang="en-US" sz="1000">
                <a:latin typeface="+mn-ea"/>
                <a:ea typeface="+mn-ea"/>
              </a:rPr>
              <a:t>이 조절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되도록 하며</a:t>
            </a:r>
            <a:r>
              <a:rPr lang="en-US" altLang="ko-KR" sz="1000">
                <a:latin typeface="+mn-ea"/>
                <a:ea typeface="+mn-ea"/>
              </a:rPr>
              <a:t>, Take-up</a:t>
            </a:r>
            <a:r>
              <a:rPr lang="ko-KR" altLang="en-US" sz="1000">
                <a:latin typeface="+mn-ea"/>
                <a:ea typeface="+mn-ea"/>
              </a:rPr>
              <a:t>장치 직선 </a:t>
            </a:r>
            <a:r>
              <a:rPr lang="en-US" altLang="ko-KR" sz="1000">
                <a:latin typeface="+mn-ea"/>
                <a:ea typeface="+mn-ea"/>
              </a:rPr>
              <a:t>Guide (ex. </a:t>
            </a:r>
            <a:r>
              <a:rPr lang="ko-KR" altLang="en-US" sz="1000">
                <a:latin typeface="+mn-ea"/>
                <a:ea typeface="+mn-ea"/>
              </a:rPr>
              <a:t>자리파기</a:t>
            </a:r>
            <a:r>
              <a:rPr lang="en-US" altLang="ko-KR" sz="1000">
                <a:latin typeface="+mn-ea"/>
                <a:ea typeface="+mn-ea"/>
              </a:rPr>
              <a:t>) </a:t>
            </a:r>
            <a:r>
              <a:rPr lang="ko-KR" altLang="en-US" sz="1000">
                <a:latin typeface="+mn-ea"/>
                <a:ea typeface="+mn-ea"/>
              </a:rPr>
              <a:t>적용 하여야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각 회전부는 정확하게 </a:t>
            </a:r>
            <a:r>
              <a:rPr lang="en-US" altLang="ko-KR" sz="1000">
                <a:latin typeface="+mn-ea"/>
                <a:ea typeface="+mn-ea"/>
              </a:rPr>
              <a:t>CENTER</a:t>
            </a:r>
            <a:r>
              <a:rPr lang="ko-KR" altLang="en-US" sz="1000">
                <a:latin typeface="+mn-ea"/>
                <a:ea typeface="+mn-ea"/>
              </a:rPr>
              <a:t>가 맞아야 한다</a:t>
            </a:r>
            <a:r>
              <a:rPr lang="en-US" altLang="ko-KR" sz="1000">
                <a:latin typeface="+mn-ea"/>
                <a:ea typeface="+mn-ea"/>
              </a:rPr>
              <a:t>. (PULLEY, SPROCKET </a:t>
            </a:r>
            <a:r>
              <a:rPr lang="ko-KR" altLang="en-US" sz="1000">
                <a:latin typeface="+mn-ea"/>
                <a:ea typeface="+mn-ea"/>
              </a:rPr>
              <a:t>등</a:t>
            </a:r>
            <a:r>
              <a:rPr lang="en-US" altLang="ko-KR" sz="100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4.2.9.6. </a:t>
            </a:r>
            <a:r>
              <a:rPr lang="ko-KR" altLang="en-US" sz="1000">
                <a:latin typeface="+mn-ea"/>
                <a:ea typeface="+mn-ea"/>
              </a:rPr>
              <a:t>구동 및 반송계 </a:t>
            </a:r>
            <a:r>
              <a:rPr lang="en-US" altLang="ko-KR" sz="1000">
                <a:latin typeface="+mn-ea"/>
                <a:ea typeface="+mn-ea"/>
              </a:rPr>
              <a:t>ROLLER CONVEYOR</a:t>
            </a:r>
            <a:r>
              <a:rPr lang="ko-KR" altLang="en-US" sz="1000">
                <a:latin typeface="+mn-ea"/>
                <a:ea typeface="+mn-ea"/>
              </a:rPr>
              <a:t>의 </a:t>
            </a:r>
            <a:r>
              <a:rPr lang="en-US" altLang="ko-KR" sz="1000">
                <a:latin typeface="+mn-ea"/>
                <a:ea typeface="+mn-ea"/>
              </a:rPr>
              <a:t>ROLLER</a:t>
            </a:r>
            <a:r>
              <a:rPr lang="ko-KR" altLang="en-US" sz="1000">
                <a:latin typeface="+mn-ea"/>
                <a:ea typeface="+mn-ea"/>
              </a:rPr>
              <a:t>는 착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탈이 쉬운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구조로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en-US" altLang="ko-KR" sz="1000">
                <a:latin typeface="+mn-ea"/>
                <a:ea typeface="+mn-ea"/>
              </a:rPr>
              <a:t>4.2.9.7. ROLLER </a:t>
            </a:r>
            <a:r>
              <a:rPr lang="ko-KR" altLang="en-US" sz="1000">
                <a:latin typeface="+mn-ea"/>
                <a:ea typeface="+mn-ea"/>
              </a:rPr>
              <a:t>는</a:t>
            </a:r>
            <a:r>
              <a:rPr lang="en-US" altLang="ko-KR" sz="1000">
                <a:latin typeface="+mn-ea"/>
                <a:ea typeface="+mn-ea"/>
              </a:rPr>
              <a:t>(CONVEYOR</a:t>
            </a:r>
            <a:r>
              <a:rPr lang="ko-KR" altLang="en-US" sz="1000">
                <a:latin typeface="+mn-ea"/>
                <a:ea typeface="+mn-ea"/>
              </a:rPr>
              <a:t>단위</a:t>
            </a:r>
            <a:r>
              <a:rPr lang="en-US" altLang="ko-KR" sz="1000">
                <a:latin typeface="+mn-ea"/>
                <a:ea typeface="+mn-ea"/>
              </a:rPr>
              <a:t>) </a:t>
            </a:r>
            <a:r>
              <a:rPr lang="ko-KR" altLang="en-US" sz="1000">
                <a:latin typeface="+mn-ea"/>
                <a:ea typeface="+mn-ea"/>
              </a:rPr>
              <a:t>정전기 방전을 위해 </a:t>
            </a:r>
            <a:r>
              <a:rPr lang="en-US" altLang="ko-KR" sz="1000">
                <a:latin typeface="+mn-ea"/>
                <a:ea typeface="+mn-ea"/>
              </a:rPr>
              <a:t>EARTH </a:t>
            </a:r>
            <a:r>
              <a:rPr lang="ko-KR" altLang="en-US" sz="1000">
                <a:latin typeface="+mn-ea"/>
                <a:ea typeface="+mn-ea"/>
              </a:rPr>
              <a:t>되어야 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75742" y="980728"/>
            <a:ext cx="3744416" cy="864096"/>
            <a:chOff x="487710" y="1124744"/>
            <a:chExt cx="4132717" cy="112381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710" y="1124744"/>
              <a:ext cx="1219048" cy="1123810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5665" y="1124744"/>
              <a:ext cx="1285714" cy="1123810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1379" y="1124744"/>
              <a:ext cx="1619048" cy="1114286"/>
            </a:xfrm>
            <a:prstGeom prst="rect">
              <a:avLst/>
            </a:prstGeom>
          </p:spPr>
        </p:pic>
      </p:grpSp>
      <p:sp>
        <p:nvSpPr>
          <p:cNvPr id="8" name="직사각형 7"/>
          <p:cNvSpPr/>
          <p:nvPr/>
        </p:nvSpPr>
        <p:spPr>
          <a:xfrm>
            <a:off x="74390" y="1866114"/>
            <a:ext cx="4897188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       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마모에 의한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Particle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발생 사례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4.2.5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 smtClean="0">
                <a:latin typeface="+mn-ea"/>
                <a:ea typeface="+mn-ea"/>
              </a:rPr>
              <a:t>전동엑츄에이터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4.2.5.1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전동 </a:t>
            </a:r>
            <a:r>
              <a:rPr lang="ko-KR" altLang="en-US" sz="1000" dirty="0" err="1">
                <a:latin typeface="+mn-ea"/>
                <a:ea typeface="+mn-ea"/>
              </a:rPr>
              <a:t>액츄에이트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(ex. </a:t>
            </a:r>
            <a:r>
              <a:rPr lang="ko-KR" altLang="en-US" sz="1000" dirty="0" err="1">
                <a:latin typeface="+mn-ea"/>
                <a:ea typeface="+mn-ea"/>
              </a:rPr>
              <a:t>미즈미</a:t>
            </a:r>
            <a:r>
              <a:rPr lang="en-US" altLang="ko-KR" sz="1000" dirty="0">
                <a:latin typeface="+mn-ea"/>
                <a:ea typeface="+mn-ea"/>
              </a:rPr>
              <a:t>/SMC/</a:t>
            </a:r>
            <a:r>
              <a:rPr lang="ko-KR" altLang="en-US" sz="1000" dirty="0" err="1">
                <a:latin typeface="+mn-ea"/>
                <a:ea typeface="+mn-ea"/>
              </a:rPr>
              <a:t>훼스토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는 사용 지양한다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불가시 </a:t>
            </a:r>
            <a:r>
              <a:rPr lang="ko-KR" altLang="en-US" sz="1000" dirty="0">
                <a:latin typeface="+mn-ea"/>
                <a:ea typeface="+mn-ea"/>
              </a:rPr>
              <a:t>협의 적용 </a:t>
            </a:r>
            <a:r>
              <a:rPr lang="ko-KR" altLang="en-US" sz="1000">
                <a:latin typeface="+mn-ea"/>
                <a:ea typeface="+mn-ea"/>
              </a:rPr>
              <a:t>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4.2.6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en-US" altLang="ko-KR" sz="1000" smtClean="0">
                <a:latin typeface="+mn-ea"/>
                <a:ea typeface="+mn-ea"/>
              </a:rPr>
              <a:t>SHAFT</a:t>
            </a: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4.2.6.1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각 </a:t>
            </a:r>
            <a:r>
              <a:rPr lang="en-US" altLang="ko-KR" sz="1000">
                <a:latin typeface="+mn-ea"/>
                <a:ea typeface="+mn-ea"/>
              </a:rPr>
              <a:t>SHAFT</a:t>
            </a:r>
            <a:r>
              <a:rPr lang="ko-KR" altLang="en-US" sz="1000">
                <a:latin typeface="+mn-ea"/>
                <a:ea typeface="+mn-ea"/>
              </a:rPr>
              <a:t>는 일직선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스트레이트</a:t>
            </a:r>
            <a:r>
              <a:rPr lang="en-US" altLang="ko-KR" sz="1000">
                <a:latin typeface="+mn-ea"/>
                <a:ea typeface="+mn-ea"/>
              </a:rPr>
              <a:t>) </a:t>
            </a:r>
            <a:r>
              <a:rPr lang="ko-KR" altLang="en-US" sz="1000">
                <a:latin typeface="+mn-ea"/>
                <a:ea typeface="+mn-ea"/>
              </a:rPr>
              <a:t>가공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가능한 단차가 없도록 한다</a:t>
            </a:r>
            <a:r>
              <a:rPr lang="en-US" altLang="ko-KR" sz="100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4.2.6.2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모든 </a:t>
            </a:r>
            <a:r>
              <a:rPr lang="en-US" altLang="ko-KR" sz="1000">
                <a:latin typeface="+mn-ea"/>
                <a:ea typeface="+mn-ea"/>
              </a:rPr>
              <a:t>SHAFT</a:t>
            </a:r>
            <a:r>
              <a:rPr lang="ko-KR" altLang="en-US" sz="1000">
                <a:latin typeface="+mn-ea"/>
                <a:ea typeface="+mn-ea"/>
              </a:rPr>
              <a:t>는 가능한 동일 직경으로 가공하며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불가능한 경우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</a:t>
            </a:r>
            <a:r>
              <a:rPr lang="ko-KR" altLang="en-US" sz="1000" smtClean="0">
                <a:latin typeface="+mn-ea"/>
                <a:ea typeface="+mn-ea"/>
              </a:rPr>
              <a:t>          </a:t>
            </a:r>
            <a:r>
              <a:rPr lang="ko-KR" altLang="en-US" sz="1000">
                <a:latin typeface="+mn-ea"/>
                <a:ea typeface="+mn-ea"/>
              </a:rPr>
              <a:t>처짐 및 응력 집중 현상에 대한 대책이 있어야 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4.2.6.3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각종 </a:t>
            </a:r>
            <a:r>
              <a:rPr lang="en-US" altLang="ko-KR" sz="1000">
                <a:latin typeface="+mn-ea"/>
                <a:ea typeface="+mn-ea"/>
              </a:rPr>
              <a:t>SHAFT </a:t>
            </a:r>
            <a:r>
              <a:rPr lang="ko-KR" altLang="en-US" sz="1000">
                <a:latin typeface="+mn-ea"/>
                <a:ea typeface="+mn-ea"/>
              </a:rPr>
              <a:t>가공 시 단차 부분은 직각이 아닌 </a:t>
            </a:r>
            <a:r>
              <a:rPr lang="en-US" altLang="ko-KR" sz="1000">
                <a:latin typeface="+mn-ea"/>
                <a:ea typeface="+mn-ea"/>
              </a:rPr>
              <a:t>R </a:t>
            </a:r>
            <a:r>
              <a:rPr lang="ko-KR" altLang="en-US" sz="1000">
                <a:latin typeface="+mn-ea"/>
                <a:ea typeface="+mn-ea"/>
              </a:rPr>
              <a:t>을 주도록 </a:t>
            </a:r>
            <a:r>
              <a:rPr lang="ko-KR" altLang="en-US" sz="1000" smtClean="0">
                <a:latin typeface="+mn-ea"/>
                <a:ea typeface="+mn-ea"/>
              </a:rPr>
              <a:t>한다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4.2.6.4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Shaft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와 커플링의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Balance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가 맞아야 하며 편심이 없는 상태로 체결되어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I-Mark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표시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커플링의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Space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가 휨 없이 일정해야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[shaft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와 커플링의 체결 모식도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]                  [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커플링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I-Mark]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4.2.7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 smtClean="0">
                <a:latin typeface="+mn-ea"/>
                <a:ea typeface="+mn-ea"/>
              </a:rPr>
              <a:t>베어링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</a:t>
            </a:r>
            <a:r>
              <a:rPr lang="en-US" altLang="ko-KR" sz="1000">
                <a:latin typeface="+mn-ea"/>
                <a:ea typeface="+mn-ea"/>
              </a:rPr>
              <a:t>4.2.7.1. L/M RAIL</a:t>
            </a:r>
            <a:r>
              <a:rPr lang="ko-KR" altLang="en-US" sz="1000">
                <a:latin typeface="+mn-ea"/>
                <a:ea typeface="+mn-ea"/>
              </a:rPr>
              <a:t>은 반드시 기준면 가공</a:t>
            </a:r>
            <a:r>
              <a:rPr lang="en-US" altLang="ko-KR" sz="1000">
                <a:latin typeface="+mn-ea"/>
                <a:ea typeface="+mn-ea"/>
              </a:rPr>
              <a:t>,</a:t>
            </a:r>
            <a:r>
              <a:rPr lang="ko-KR" altLang="en-US" sz="1000">
                <a:latin typeface="+mn-ea"/>
                <a:ea typeface="+mn-ea"/>
              </a:rPr>
              <a:t>설치하고 </a:t>
            </a:r>
            <a:r>
              <a:rPr lang="en-US" altLang="ko-KR" sz="1000">
                <a:latin typeface="+mn-ea"/>
                <a:ea typeface="+mn-ea"/>
              </a:rPr>
              <a:t>MAKER </a:t>
            </a:r>
            <a:r>
              <a:rPr lang="ko-KR" altLang="en-US" sz="1000">
                <a:latin typeface="+mn-ea"/>
                <a:ea typeface="+mn-ea"/>
              </a:rPr>
              <a:t>설치 표준에 따른다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en-US" altLang="ko-KR" sz="1000">
                <a:latin typeface="+mn-ea"/>
                <a:ea typeface="+mn-ea"/>
              </a:rPr>
              <a:t>4.2.7.2. </a:t>
            </a:r>
            <a:r>
              <a:rPr lang="ko-KR" altLang="en-US" sz="1000">
                <a:latin typeface="+mn-ea"/>
                <a:ea typeface="+mn-ea"/>
              </a:rPr>
              <a:t>모든 </a:t>
            </a:r>
            <a:r>
              <a:rPr lang="en-US" altLang="ko-KR" sz="1000">
                <a:latin typeface="+mn-ea"/>
                <a:ea typeface="+mn-ea"/>
              </a:rPr>
              <a:t>RAIL</a:t>
            </a:r>
            <a:r>
              <a:rPr lang="ko-KR" altLang="en-US" sz="1000">
                <a:latin typeface="+mn-ea"/>
                <a:ea typeface="+mn-ea"/>
              </a:rPr>
              <a:t>과 </a:t>
            </a:r>
            <a:r>
              <a:rPr lang="en-US" altLang="ko-KR" sz="1000">
                <a:latin typeface="+mn-ea"/>
                <a:ea typeface="+mn-ea"/>
              </a:rPr>
              <a:t>GUIDE POST</a:t>
            </a:r>
            <a:r>
              <a:rPr lang="ko-KR" altLang="en-US" sz="1000">
                <a:latin typeface="+mn-ea"/>
                <a:ea typeface="+mn-ea"/>
              </a:rPr>
              <a:t>는 부식 방지 재질 및 표면 열처리 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34" y="4437112"/>
            <a:ext cx="2016224" cy="118601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3232" y="4432468"/>
            <a:ext cx="1519115" cy="119065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205" y="980728"/>
            <a:ext cx="1714286" cy="1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5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952206" y="613757"/>
            <a:ext cx="4877816" cy="6427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4.3.2.8</a:t>
            </a:r>
            <a:r>
              <a:rPr lang="en-US" altLang="ko-KR" sz="1000">
                <a:latin typeface="+mn-ea"/>
                <a:ea typeface="+mn-ea"/>
              </a:rPr>
              <a:t>. SOLENOID VALVE</a:t>
            </a:r>
            <a:r>
              <a:rPr lang="ko-KR" altLang="en-US" sz="1000">
                <a:latin typeface="+mn-ea"/>
                <a:ea typeface="+mn-ea"/>
              </a:rPr>
              <a:t>는 어떤 경우라도 노출시키며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분해 수리가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</a:t>
            </a:r>
            <a:r>
              <a:rPr lang="en-US" altLang="ko-KR" sz="1000" smtClean="0">
                <a:latin typeface="+mn-ea"/>
                <a:ea typeface="+mn-ea"/>
              </a:rPr>
              <a:t>          </a:t>
            </a:r>
            <a:r>
              <a:rPr lang="ko-KR" altLang="en-US" sz="1000">
                <a:latin typeface="+mn-ea"/>
                <a:ea typeface="+mn-ea"/>
              </a:rPr>
              <a:t>가능하도록 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4.3.2.9</a:t>
            </a:r>
            <a:r>
              <a:rPr lang="en-US" altLang="ko-KR" sz="1000">
                <a:latin typeface="+mn-ea"/>
                <a:ea typeface="+mn-ea"/>
              </a:rPr>
              <a:t>. SOLENOID VALVE</a:t>
            </a:r>
            <a:r>
              <a:rPr lang="ko-KR" altLang="en-US" sz="1000">
                <a:latin typeface="+mn-ea"/>
                <a:ea typeface="+mn-ea"/>
              </a:rPr>
              <a:t>를 여러 개 설치 시에는 </a:t>
            </a:r>
            <a:r>
              <a:rPr lang="en-US" altLang="ko-KR" sz="1000">
                <a:latin typeface="+mn-ea"/>
                <a:ea typeface="+mn-ea"/>
              </a:rPr>
              <a:t>MANIFOLD TYPE</a:t>
            </a:r>
            <a:r>
              <a:rPr lang="ko-KR" altLang="en-US" sz="1000">
                <a:latin typeface="+mn-ea"/>
                <a:ea typeface="+mn-ea"/>
              </a:rPr>
              <a:t>으로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  </a:t>
            </a:r>
            <a:r>
              <a:rPr lang="en-US" altLang="ko-KR" sz="1000" smtClean="0">
                <a:latin typeface="+mn-ea"/>
                <a:ea typeface="+mn-ea"/>
              </a:rPr>
              <a:t>       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호스 연결 길이는 </a:t>
            </a:r>
            <a:r>
              <a:rPr lang="en-US" altLang="ko-KR" sz="1000">
                <a:latin typeface="+mn-ea"/>
                <a:ea typeface="+mn-ea"/>
              </a:rPr>
              <a:t>2M </a:t>
            </a:r>
            <a:r>
              <a:rPr lang="ko-KR" altLang="en-US" sz="1000">
                <a:latin typeface="+mn-ea"/>
                <a:ea typeface="+mn-ea"/>
              </a:rPr>
              <a:t>이내</a:t>
            </a:r>
            <a:r>
              <a:rPr lang="en-US" altLang="ko-KR" sz="100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4.3.2.10. MANIFOLD </a:t>
            </a:r>
            <a:r>
              <a:rPr lang="ko-KR" altLang="en-US" sz="1000">
                <a:latin typeface="+mn-ea"/>
                <a:ea typeface="+mn-ea"/>
              </a:rPr>
              <a:t>설치 시 </a:t>
            </a:r>
            <a:r>
              <a:rPr lang="en-US" altLang="ko-KR" sz="1000">
                <a:latin typeface="+mn-ea"/>
                <a:ea typeface="+mn-ea"/>
              </a:rPr>
              <a:t>SOLENOID VALVE</a:t>
            </a:r>
            <a:r>
              <a:rPr lang="ko-KR" altLang="en-US" sz="1000">
                <a:latin typeface="+mn-ea"/>
                <a:ea typeface="+mn-ea"/>
              </a:rPr>
              <a:t>와 </a:t>
            </a:r>
            <a:r>
              <a:rPr lang="en-US" altLang="ko-KR" sz="1000">
                <a:latin typeface="+mn-ea"/>
                <a:ea typeface="+mn-ea"/>
              </a:rPr>
              <a:t>FITTING</a:t>
            </a:r>
            <a:r>
              <a:rPr lang="ko-KR" altLang="en-US" sz="1000">
                <a:latin typeface="+mn-ea"/>
                <a:ea typeface="+mn-ea"/>
              </a:rPr>
              <a:t>은 </a:t>
            </a:r>
            <a:r>
              <a:rPr lang="en-US" altLang="ko-KR" sz="1000">
                <a:latin typeface="+mn-ea"/>
                <a:ea typeface="+mn-ea"/>
              </a:rPr>
              <a:t>PIN TYPE</a:t>
            </a:r>
            <a:r>
              <a:rPr lang="ko-KR" altLang="en-US" sz="1000">
                <a:latin typeface="+mn-ea"/>
                <a:ea typeface="+mn-ea"/>
              </a:rPr>
              <a:t>으로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 </a:t>
            </a:r>
            <a:r>
              <a:rPr lang="en-US" altLang="ko-KR" sz="1000" smtClean="0">
                <a:latin typeface="+mn-ea"/>
                <a:ea typeface="+mn-ea"/>
              </a:rPr>
              <a:t>          </a:t>
            </a:r>
            <a:r>
              <a:rPr lang="ko-KR" altLang="en-US" sz="1000">
                <a:latin typeface="+mn-ea"/>
                <a:ea typeface="+mn-ea"/>
              </a:rPr>
              <a:t>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4.3.2.11. </a:t>
            </a:r>
            <a:r>
              <a:rPr lang="ko-KR" altLang="en-US" sz="1000">
                <a:latin typeface="+mn-ea"/>
                <a:ea typeface="+mn-ea"/>
              </a:rPr>
              <a:t>각 </a:t>
            </a:r>
            <a:r>
              <a:rPr lang="en-US" altLang="ko-KR" sz="1000">
                <a:latin typeface="+mn-ea"/>
                <a:ea typeface="+mn-ea"/>
              </a:rPr>
              <a:t>SOLENOID VALVE</a:t>
            </a:r>
            <a:r>
              <a:rPr lang="ko-KR" altLang="en-US" sz="1000">
                <a:latin typeface="+mn-ea"/>
                <a:ea typeface="+mn-ea"/>
              </a:rPr>
              <a:t>는 동작부를 확인할 수 있는 명패를 부착한다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en-US" altLang="ko-KR" sz="1000">
                <a:latin typeface="+mn-ea"/>
                <a:ea typeface="+mn-ea"/>
              </a:rPr>
              <a:t>(AL PLATE</a:t>
            </a:r>
            <a:r>
              <a:rPr lang="ko-KR" altLang="en-US" sz="1000">
                <a:latin typeface="+mn-ea"/>
                <a:ea typeface="+mn-ea"/>
              </a:rPr>
              <a:t>에 동작부 명시</a:t>
            </a:r>
            <a:r>
              <a:rPr lang="en-US" altLang="ko-KR" sz="100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4.3.2.12. </a:t>
            </a:r>
            <a:r>
              <a:rPr lang="ko-KR" altLang="en-US" sz="1000">
                <a:latin typeface="+mn-ea"/>
                <a:ea typeface="+mn-ea"/>
              </a:rPr>
              <a:t>이재기 및 </a:t>
            </a:r>
            <a:r>
              <a:rPr lang="en-US" altLang="ko-KR" sz="1000">
                <a:latin typeface="+mn-ea"/>
                <a:ea typeface="+mn-ea"/>
              </a:rPr>
              <a:t>ROBOT</a:t>
            </a:r>
            <a:r>
              <a:rPr lang="ko-KR" altLang="en-US" sz="1000">
                <a:latin typeface="+mn-ea"/>
                <a:ea typeface="+mn-ea"/>
              </a:rPr>
              <a:t>에 </a:t>
            </a:r>
            <a:r>
              <a:rPr lang="en-US" altLang="ko-KR" sz="1000">
                <a:latin typeface="+mn-ea"/>
                <a:ea typeface="+mn-ea"/>
              </a:rPr>
              <a:t>SOLENOID VALVE </a:t>
            </a:r>
            <a:r>
              <a:rPr lang="ko-KR" altLang="en-US" sz="1000">
                <a:latin typeface="+mn-ea"/>
                <a:ea typeface="+mn-ea"/>
              </a:rPr>
              <a:t>설치 시 수평 고정을 원칙으로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>
                <a:latin typeface="+mn-ea"/>
                <a:ea typeface="+mn-ea"/>
              </a:rPr>
              <a:t>한다</a:t>
            </a:r>
            <a:r>
              <a:rPr lang="en-US" altLang="ko-KR" sz="1000">
                <a:latin typeface="+mn-ea"/>
                <a:ea typeface="+mn-ea"/>
              </a:rPr>
              <a:t>. (SOLENOID VALVE COIL</a:t>
            </a:r>
            <a:r>
              <a:rPr lang="ko-KR" altLang="en-US" sz="1000">
                <a:latin typeface="+mn-ea"/>
                <a:ea typeface="+mn-ea"/>
              </a:rPr>
              <a:t>부 빠짐으로 인한 사고 예방</a:t>
            </a:r>
            <a:r>
              <a:rPr lang="en-US" altLang="ko-KR" sz="1000">
                <a:latin typeface="+mn-ea"/>
                <a:ea typeface="+mn-ea"/>
              </a:rPr>
              <a:t>).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4.3.2.13</a:t>
            </a:r>
            <a:r>
              <a:rPr lang="en-US" altLang="ko-KR" sz="1000">
                <a:latin typeface="+mn-ea"/>
                <a:ea typeface="+mn-ea"/>
              </a:rPr>
              <a:t>. SPEED CONTROLLER</a:t>
            </a:r>
            <a:r>
              <a:rPr lang="ko-KR" altLang="en-US" sz="1000">
                <a:latin typeface="+mn-ea"/>
                <a:ea typeface="+mn-ea"/>
              </a:rPr>
              <a:t>는 배기 조절 방식으로 하며 </a:t>
            </a:r>
            <a:r>
              <a:rPr lang="en-US" altLang="ko-KR" sz="1000">
                <a:latin typeface="+mn-ea"/>
                <a:ea typeface="+mn-ea"/>
              </a:rPr>
              <a:t>ACTUATOR</a:t>
            </a:r>
            <a:r>
              <a:rPr lang="ko-KR" altLang="en-US" sz="1000">
                <a:latin typeface="+mn-ea"/>
                <a:ea typeface="+mn-ea"/>
              </a:rPr>
              <a:t>에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직결하되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니켈 도금 품 이나 플라스틱제를 사용하고 설비의 구조상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조작이 불편할 경우는 별도의 장소에 설치한다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4.3.2.14. </a:t>
            </a:r>
            <a:r>
              <a:rPr lang="ko-KR" altLang="en-US" sz="1000">
                <a:latin typeface="+mn-ea"/>
                <a:ea typeface="+mn-ea"/>
              </a:rPr>
              <a:t>일반 </a:t>
            </a:r>
            <a:r>
              <a:rPr lang="en-US" altLang="ko-KR" sz="1000">
                <a:latin typeface="+mn-ea"/>
                <a:ea typeface="+mn-ea"/>
              </a:rPr>
              <a:t>AIR </a:t>
            </a:r>
            <a:r>
              <a:rPr lang="ko-KR" altLang="en-US" sz="1000">
                <a:latin typeface="+mn-ea"/>
                <a:ea typeface="+mn-ea"/>
              </a:rPr>
              <a:t>배관에는 </a:t>
            </a:r>
            <a:r>
              <a:rPr lang="en-US" altLang="ko-KR" sz="1000">
                <a:latin typeface="+mn-ea"/>
                <a:ea typeface="+mn-ea"/>
              </a:rPr>
              <a:t>SERVICE UNIT</a:t>
            </a:r>
            <a:r>
              <a:rPr lang="ko-KR" altLang="en-US" sz="1000">
                <a:latin typeface="+mn-ea"/>
                <a:ea typeface="+mn-ea"/>
              </a:rPr>
              <a:t>를 설치한다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en-US" altLang="ko-KR" sz="1000">
                <a:latin typeface="+mn-ea"/>
                <a:ea typeface="+mn-ea"/>
              </a:rPr>
              <a:t>※ Air </a:t>
            </a:r>
            <a:r>
              <a:rPr lang="ko-KR" altLang="en-US" sz="1000">
                <a:latin typeface="+mn-ea"/>
                <a:ea typeface="+mn-ea"/>
              </a:rPr>
              <a:t>사용량 과 필요 </a:t>
            </a:r>
            <a:r>
              <a:rPr lang="en-US" altLang="ko-KR" sz="1000">
                <a:latin typeface="+mn-ea"/>
                <a:ea typeface="+mn-ea"/>
              </a:rPr>
              <a:t>Bedd </a:t>
            </a:r>
            <a:r>
              <a:rPr lang="ko-KR" altLang="en-US" sz="1000">
                <a:latin typeface="+mn-ea"/>
                <a:ea typeface="+mn-ea"/>
              </a:rPr>
              <a:t>비교하여 </a:t>
            </a:r>
            <a:r>
              <a:rPr lang="en-US" altLang="ko-KR" sz="1000">
                <a:latin typeface="+mn-ea"/>
                <a:ea typeface="+mn-ea"/>
              </a:rPr>
              <a:t>DR-2</a:t>
            </a:r>
            <a:r>
              <a:rPr lang="ko-KR" altLang="en-US" sz="1000">
                <a:latin typeface="+mn-ea"/>
                <a:ea typeface="+mn-ea"/>
              </a:rPr>
              <a:t>시 </a:t>
            </a:r>
            <a:r>
              <a:rPr lang="en-US" altLang="ko-KR" sz="1000">
                <a:latin typeface="+mn-ea"/>
                <a:ea typeface="+mn-ea"/>
              </a:rPr>
              <a:t>Data </a:t>
            </a:r>
            <a:r>
              <a:rPr lang="ko-KR" altLang="en-US" sz="1000">
                <a:latin typeface="+mn-ea"/>
                <a:ea typeface="+mn-ea"/>
              </a:rPr>
              <a:t>제출한다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4.3.2.15. </a:t>
            </a:r>
            <a:r>
              <a:rPr lang="ko-KR" altLang="en-US" sz="1000">
                <a:latin typeface="+mn-ea"/>
                <a:ea typeface="+mn-ea"/>
              </a:rPr>
              <a:t>공압 </a:t>
            </a:r>
            <a:r>
              <a:rPr lang="en-US" altLang="ko-KR" sz="1000">
                <a:latin typeface="+mn-ea"/>
                <a:ea typeface="+mn-ea"/>
              </a:rPr>
              <a:t>TUBE </a:t>
            </a:r>
            <a:r>
              <a:rPr lang="ko-KR" altLang="en-US" sz="1000">
                <a:latin typeface="+mn-ea"/>
                <a:ea typeface="+mn-ea"/>
              </a:rPr>
              <a:t>연결 시 </a:t>
            </a:r>
            <a:r>
              <a:rPr lang="en-US" altLang="ko-KR" sz="1000">
                <a:latin typeface="+mn-ea"/>
                <a:ea typeface="+mn-ea"/>
              </a:rPr>
              <a:t>TUBE </a:t>
            </a:r>
            <a:r>
              <a:rPr lang="ko-KR" altLang="en-US" sz="1000">
                <a:latin typeface="+mn-ea"/>
                <a:ea typeface="+mn-ea"/>
              </a:rPr>
              <a:t>색상 기준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① </a:t>
            </a:r>
            <a:r>
              <a:rPr lang="en-US" altLang="ko-KR" sz="1000">
                <a:latin typeface="+mn-ea"/>
                <a:ea typeface="+mn-ea"/>
              </a:rPr>
              <a:t>MAIN(</a:t>
            </a:r>
            <a:r>
              <a:rPr lang="ko-KR" altLang="en-US" sz="1000">
                <a:latin typeface="+mn-ea"/>
                <a:ea typeface="+mn-ea"/>
              </a:rPr>
              <a:t>진공 </a:t>
            </a:r>
            <a:r>
              <a:rPr lang="en-US" altLang="ko-KR" sz="1000">
                <a:latin typeface="+mn-ea"/>
                <a:ea typeface="+mn-ea"/>
              </a:rPr>
              <a:t>MAIN LINE </a:t>
            </a:r>
            <a:r>
              <a:rPr lang="ko-KR" altLang="en-US" sz="1000">
                <a:latin typeface="+mn-ea"/>
                <a:ea typeface="+mn-ea"/>
              </a:rPr>
              <a:t>포함</a:t>
            </a:r>
            <a:r>
              <a:rPr lang="en-US" altLang="ko-KR" sz="1000">
                <a:latin typeface="+mn-ea"/>
                <a:ea typeface="+mn-ea"/>
              </a:rPr>
              <a:t>) </a:t>
            </a:r>
            <a:r>
              <a:rPr lang="ko-KR" altLang="en-US" sz="1000">
                <a:latin typeface="+mn-ea"/>
                <a:ea typeface="+mn-ea"/>
              </a:rPr>
              <a:t>실린더 </a:t>
            </a:r>
            <a:r>
              <a:rPr lang="en-US" altLang="ko-KR" sz="1000">
                <a:latin typeface="+mn-ea"/>
                <a:ea typeface="+mn-ea"/>
              </a:rPr>
              <a:t>IN : </a:t>
            </a:r>
            <a:r>
              <a:rPr lang="ko-KR" altLang="en-US" sz="1000">
                <a:latin typeface="+mn-ea"/>
                <a:ea typeface="+mn-ea"/>
              </a:rPr>
              <a:t>청색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② </a:t>
            </a:r>
            <a:r>
              <a:rPr lang="en-US" altLang="ko-KR" sz="1000">
                <a:latin typeface="+mn-ea"/>
                <a:ea typeface="+mn-ea"/>
              </a:rPr>
              <a:t>MAIN(</a:t>
            </a:r>
            <a:r>
              <a:rPr lang="ko-KR" altLang="en-US" sz="1000">
                <a:latin typeface="+mn-ea"/>
                <a:ea typeface="+mn-ea"/>
              </a:rPr>
              <a:t>진공 </a:t>
            </a:r>
            <a:r>
              <a:rPr lang="en-US" altLang="ko-KR" sz="1000">
                <a:latin typeface="+mn-ea"/>
                <a:ea typeface="+mn-ea"/>
              </a:rPr>
              <a:t>MAIN LINE </a:t>
            </a:r>
            <a:r>
              <a:rPr lang="ko-KR" altLang="en-US" sz="1000">
                <a:latin typeface="+mn-ea"/>
                <a:ea typeface="+mn-ea"/>
              </a:rPr>
              <a:t>포함</a:t>
            </a:r>
            <a:r>
              <a:rPr lang="en-US" altLang="ko-KR" sz="1000">
                <a:latin typeface="+mn-ea"/>
                <a:ea typeface="+mn-ea"/>
              </a:rPr>
              <a:t>) </a:t>
            </a:r>
            <a:r>
              <a:rPr lang="ko-KR" altLang="en-US" sz="1000">
                <a:latin typeface="+mn-ea"/>
                <a:ea typeface="+mn-ea"/>
              </a:rPr>
              <a:t>실린더 </a:t>
            </a:r>
            <a:r>
              <a:rPr lang="en-US" altLang="ko-KR" sz="1000">
                <a:latin typeface="+mn-ea"/>
                <a:ea typeface="+mn-ea"/>
              </a:rPr>
              <a:t>OUT : </a:t>
            </a:r>
            <a:r>
              <a:rPr lang="ko-KR" altLang="en-US" sz="1000">
                <a:latin typeface="+mn-ea"/>
                <a:ea typeface="+mn-ea"/>
              </a:rPr>
              <a:t>검정색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③ 배기 </a:t>
            </a:r>
            <a:r>
              <a:rPr lang="en-US" altLang="ko-KR" sz="1000">
                <a:latin typeface="+mn-ea"/>
                <a:ea typeface="+mn-ea"/>
              </a:rPr>
              <a:t>LINE(</a:t>
            </a:r>
            <a:r>
              <a:rPr lang="ko-KR" altLang="en-US" sz="1000">
                <a:latin typeface="+mn-ea"/>
                <a:ea typeface="+mn-ea"/>
              </a:rPr>
              <a:t>진공 </a:t>
            </a:r>
            <a:r>
              <a:rPr lang="en-US" altLang="ko-KR" sz="1000">
                <a:latin typeface="+mn-ea"/>
                <a:ea typeface="+mn-ea"/>
              </a:rPr>
              <a:t>SUCTION LINE) : </a:t>
            </a:r>
            <a:r>
              <a:rPr lang="ko-KR" altLang="en-US" sz="1000">
                <a:latin typeface="+mn-ea"/>
                <a:ea typeface="+mn-ea"/>
              </a:rPr>
              <a:t>투명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>
                <a:latin typeface="+mn-ea"/>
                <a:ea typeface="+mn-ea"/>
              </a:rPr>
              <a:t>④ 질소 </a:t>
            </a:r>
            <a:r>
              <a:rPr lang="en-US" altLang="ko-KR" sz="1000">
                <a:latin typeface="+mn-ea"/>
                <a:ea typeface="+mn-ea"/>
              </a:rPr>
              <a:t>LINE :</a:t>
            </a:r>
            <a:r>
              <a:rPr lang="ko-KR" altLang="en-US" sz="1000">
                <a:latin typeface="+mn-ea"/>
                <a:ea typeface="+mn-ea"/>
              </a:rPr>
              <a:t>노란색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4.3.2.16. SOL V/V </a:t>
            </a:r>
            <a:r>
              <a:rPr lang="ko-KR" altLang="en-US" sz="1000">
                <a:latin typeface="+mn-ea"/>
                <a:ea typeface="+mn-ea"/>
              </a:rPr>
              <a:t>매니폴더에는 압력 저하 알람 디지털센스를 설치하거나</a:t>
            </a:r>
            <a:r>
              <a:rPr lang="en-US" altLang="ko-KR" sz="100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en-US" altLang="ko-KR" sz="1000">
                <a:latin typeface="+mn-ea"/>
                <a:ea typeface="+mn-ea"/>
              </a:rPr>
              <a:t>Regulator </a:t>
            </a:r>
            <a:r>
              <a:rPr lang="ko-KR" altLang="en-US" sz="1000">
                <a:latin typeface="+mn-ea"/>
                <a:ea typeface="+mn-ea"/>
              </a:rPr>
              <a:t>설치를 기본으로 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4.3.2.17. Main Base </a:t>
            </a:r>
            <a:r>
              <a:rPr lang="ko-KR" altLang="en-US" sz="1000">
                <a:latin typeface="+mn-ea"/>
                <a:ea typeface="+mn-ea"/>
              </a:rPr>
              <a:t>상부에 </a:t>
            </a:r>
            <a:r>
              <a:rPr lang="en-US" altLang="ko-KR" sz="1000">
                <a:latin typeface="+mn-ea"/>
                <a:ea typeface="+mn-ea"/>
              </a:rPr>
              <a:t>Sol' , </a:t>
            </a:r>
            <a:r>
              <a:rPr lang="ko-KR" altLang="en-US" sz="1000">
                <a:latin typeface="+mn-ea"/>
                <a:ea typeface="+mn-ea"/>
              </a:rPr>
              <a:t>단자 박스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케이블 설치 지양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         </a:t>
            </a:r>
            <a:r>
              <a:rPr lang="ko-KR" altLang="en-US" sz="1000">
                <a:latin typeface="+mn-ea"/>
                <a:ea typeface="+mn-ea"/>
              </a:rPr>
              <a:t>상부 배치 할 시는  상부 </a:t>
            </a:r>
            <a:r>
              <a:rPr lang="en-US" altLang="ko-KR" sz="1000">
                <a:latin typeface="+mn-ea"/>
                <a:ea typeface="+mn-ea"/>
              </a:rPr>
              <a:t>50mm</a:t>
            </a:r>
            <a:r>
              <a:rPr lang="ko-KR" altLang="en-US" sz="1000">
                <a:latin typeface="+mn-ea"/>
                <a:ea typeface="+mn-ea"/>
              </a:rPr>
              <a:t>이상 </a:t>
            </a:r>
            <a:r>
              <a:rPr lang="en-US" altLang="ko-KR" sz="1000">
                <a:latin typeface="+mn-ea"/>
                <a:ea typeface="+mn-ea"/>
              </a:rPr>
              <a:t>Post</a:t>
            </a:r>
            <a:r>
              <a:rPr lang="ko-KR" altLang="en-US" sz="1000">
                <a:latin typeface="+mn-ea"/>
                <a:ea typeface="+mn-ea"/>
              </a:rPr>
              <a:t>설치하여 이격 설치할 것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         </a:t>
            </a:r>
            <a:r>
              <a:rPr lang="en-US" altLang="ko-KR" sz="1000">
                <a:latin typeface="+mn-ea"/>
                <a:ea typeface="+mn-ea"/>
              </a:rPr>
              <a:t>※ Sol’</a:t>
            </a:r>
            <a:r>
              <a:rPr lang="ko-KR" altLang="en-US" sz="1000">
                <a:latin typeface="+mn-ea"/>
                <a:ea typeface="+mn-ea"/>
              </a:rPr>
              <a:t>박스는 가능한 설비 하부 배치하며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하부 메인트 간섭위치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</a:t>
            </a:r>
            <a:r>
              <a:rPr lang="ko-KR" altLang="en-US" sz="1000" smtClean="0">
                <a:latin typeface="+mn-ea"/>
                <a:ea typeface="+mn-ea"/>
              </a:rPr>
              <a:t>              </a:t>
            </a:r>
            <a:r>
              <a:rPr lang="ko-KR" altLang="en-US" sz="1000">
                <a:latin typeface="+mn-ea"/>
                <a:ea typeface="+mn-ea"/>
              </a:rPr>
              <a:t>배치 시는 오픈 구조 적용 할 것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</a:t>
            </a:r>
            <a:r>
              <a:rPr lang="en-US" altLang="ko-KR" sz="1000" smtClean="0">
                <a:latin typeface="+mn-ea"/>
                <a:ea typeface="+mn-ea"/>
              </a:rPr>
              <a:t> 4.3.2.18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튜브 넘버링은 튜브마킹하여 </a:t>
            </a:r>
            <a:r>
              <a:rPr lang="en-US" altLang="ko-KR" sz="1000">
                <a:latin typeface="+mn-ea"/>
                <a:ea typeface="+mn-ea"/>
              </a:rPr>
              <a:t>Air</a:t>
            </a:r>
            <a:r>
              <a:rPr lang="ko-KR" altLang="en-US" sz="1000">
                <a:latin typeface="+mn-ea"/>
                <a:ea typeface="+mn-ea"/>
              </a:rPr>
              <a:t>관에 삽입방식으로 조립 할 것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4.3.2.19. </a:t>
            </a:r>
            <a:r>
              <a:rPr lang="ko-KR" altLang="en-US" sz="1000">
                <a:latin typeface="+mn-ea"/>
                <a:ea typeface="+mn-ea"/>
              </a:rPr>
              <a:t>진공 인입 배관에는 필히 </a:t>
            </a:r>
            <a:r>
              <a:rPr lang="en-US" altLang="ko-KR" sz="1000">
                <a:latin typeface="+mn-ea"/>
                <a:ea typeface="+mn-ea"/>
              </a:rPr>
              <a:t>FILTER</a:t>
            </a:r>
            <a:r>
              <a:rPr lang="ko-KR" altLang="en-US" sz="1000">
                <a:latin typeface="+mn-ea"/>
                <a:ea typeface="+mn-ea"/>
              </a:rPr>
              <a:t>를 사용한다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en-US" altLang="ko-KR" sz="1000">
                <a:latin typeface="+mn-ea"/>
                <a:ea typeface="+mn-ea"/>
              </a:rPr>
              <a:t>4.3.2.20. </a:t>
            </a:r>
            <a:r>
              <a:rPr lang="ko-KR" altLang="en-US" sz="1000">
                <a:latin typeface="+mn-ea"/>
                <a:ea typeface="+mn-ea"/>
              </a:rPr>
              <a:t>진공 라인의 진공 </a:t>
            </a:r>
            <a:r>
              <a:rPr lang="en-US" altLang="ko-KR" sz="1000">
                <a:latin typeface="+mn-ea"/>
                <a:ea typeface="+mn-ea"/>
              </a:rPr>
              <a:t>SENSOR SWITCH</a:t>
            </a:r>
            <a:r>
              <a:rPr lang="ko-KR" altLang="en-US" sz="1000">
                <a:latin typeface="+mn-ea"/>
                <a:ea typeface="+mn-ea"/>
              </a:rPr>
              <a:t>는 </a:t>
            </a:r>
            <a:r>
              <a:rPr lang="en-US" altLang="ko-KR" sz="1000">
                <a:latin typeface="+mn-ea"/>
                <a:ea typeface="+mn-ea"/>
              </a:rPr>
              <a:t>DIGITAL TYPE</a:t>
            </a:r>
            <a:r>
              <a:rPr lang="ko-KR" altLang="en-US" sz="1000">
                <a:latin typeface="+mn-ea"/>
                <a:ea typeface="+mn-ea"/>
              </a:rPr>
              <a:t>을 사용하며 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en-US" altLang="ko-KR" sz="1000">
                <a:latin typeface="+mn-ea"/>
                <a:ea typeface="+mn-ea"/>
              </a:rPr>
              <a:t>TUBE</a:t>
            </a:r>
            <a:r>
              <a:rPr lang="ko-KR" altLang="en-US" sz="1000">
                <a:latin typeface="+mn-ea"/>
                <a:ea typeface="+mn-ea"/>
              </a:rPr>
              <a:t>는 투명한 것을 사용한다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en-US" altLang="ko-KR" sz="1000">
                <a:latin typeface="+mn-ea"/>
                <a:ea typeface="+mn-ea"/>
              </a:rPr>
              <a:t>4.3.2.21. </a:t>
            </a:r>
            <a:r>
              <a:rPr lang="ko-KR" altLang="en-US" sz="1000">
                <a:latin typeface="+mn-ea"/>
                <a:ea typeface="+mn-ea"/>
              </a:rPr>
              <a:t>진공 </a:t>
            </a:r>
            <a:r>
              <a:rPr lang="en-US" altLang="ko-KR" sz="1000">
                <a:latin typeface="+mn-ea"/>
                <a:ea typeface="+mn-ea"/>
              </a:rPr>
              <a:t>ACTUATOR SOLENOID VALVE</a:t>
            </a:r>
            <a:r>
              <a:rPr lang="ko-KR" altLang="en-US" sz="1000">
                <a:latin typeface="+mn-ea"/>
                <a:ea typeface="+mn-ea"/>
              </a:rPr>
              <a:t>는 정전 시 추락하지 않도록 하며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  </a:t>
            </a:r>
            <a:r>
              <a:rPr lang="en-US" altLang="ko-KR" sz="1000">
                <a:latin typeface="+mn-ea"/>
                <a:ea typeface="+mn-ea"/>
              </a:rPr>
              <a:t>VACUUM</a:t>
            </a:r>
            <a:r>
              <a:rPr lang="ko-KR" altLang="en-US" sz="1000">
                <a:latin typeface="+mn-ea"/>
                <a:ea typeface="+mn-ea"/>
              </a:rPr>
              <a:t>은 복동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코일</a:t>
            </a:r>
            <a:r>
              <a:rPr lang="en-US" altLang="ko-KR" sz="1000">
                <a:latin typeface="+mn-ea"/>
                <a:ea typeface="+mn-ea"/>
              </a:rPr>
              <a:t>), BLOWER</a:t>
            </a:r>
            <a:r>
              <a:rPr lang="ko-KR" altLang="en-US" sz="1000">
                <a:latin typeface="+mn-ea"/>
                <a:ea typeface="+mn-ea"/>
              </a:rPr>
              <a:t>는 단동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코일</a:t>
            </a:r>
            <a:r>
              <a:rPr lang="en-US" altLang="ko-KR" sz="1000">
                <a:latin typeface="+mn-ea"/>
                <a:ea typeface="+mn-ea"/>
              </a:rPr>
              <a:t>)</a:t>
            </a:r>
            <a:r>
              <a:rPr lang="ko-KR" altLang="en-US" sz="1000">
                <a:latin typeface="+mn-ea"/>
                <a:ea typeface="+mn-ea"/>
              </a:rPr>
              <a:t>을 사용한다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>
                <a:latin typeface="+mn-ea"/>
                <a:ea typeface="+mn-ea"/>
              </a:rPr>
              <a:t>4.3.2.22. </a:t>
            </a:r>
            <a:r>
              <a:rPr lang="ko-KR" altLang="en-US" sz="1000">
                <a:latin typeface="+mn-ea"/>
                <a:ea typeface="+mn-ea"/>
              </a:rPr>
              <a:t>일반적 진공센스는 키엔스</a:t>
            </a:r>
            <a:r>
              <a:rPr lang="en-US" altLang="ko-KR" sz="100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메</a:t>
            </a:r>
            <a:r>
              <a:rPr lang="en-US" altLang="ko-KR" sz="1000">
                <a:latin typeface="+mn-ea"/>
                <a:ea typeface="+mn-ea"/>
              </a:rPr>
              <a:t>) </a:t>
            </a:r>
            <a:r>
              <a:rPr lang="ko-KR" altLang="en-US" sz="1000">
                <a:latin typeface="+mn-ea"/>
                <a:ea typeface="+mn-ea"/>
              </a:rPr>
              <a:t>통일한다</a:t>
            </a:r>
            <a:r>
              <a:rPr lang="en-US" altLang="ko-KR" sz="1000">
                <a:latin typeface="+mn-ea"/>
                <a:ea typeface="+mn-ea"/>
              </a:rPr>
              <a:t>. (</a:t>
            </a:r>
            <a:r>
              <a:rPr lang="ko-KR" altLang="en-US" sz="1000">
                <a:latin typeface="+mn-ea"/>
                <a:ea typeface="+mn-ea"/>
              </a:rPr>
              <a:t>내화학성등 특수성은 제외</a:t>
            </a:r>
            <a:r>
              <a:rPr lang="en-US" altLang="ko-KR" sz="100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>
                <a:latin typeface="+mn-ea"/>
                <a:ea typeface="+mn-ea"/>
              </a:rPr>
              <a:t>4.3.2.23. </a:t>
            </a:r>
            <a:r>
              <a:rPr lang="ko-KR" altLang="en-US" sz="1000">
                <a:latin typeface="+mn-ea"/>
                <a:ea typeface="+mn-ea"/>
              </a:rPr>
              <a:t>진공이젝트 배기라인은 집중배기에 연결하여야 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>
                <a:latin typeface="+mn-ea"/>
                <a:ea typeface="+mn-ea"/>
              </a:rPr>
              <a:t>4.3.2.24. </a:t>
            </a:r>
            <a:r>
              <a:rPr lang="ko-KR" altLang="en-US" sz="1000">
                <a:latin typeface="+mn-ea"/>
                <a:ea typeface="+mn-ea"/>
              </a:rPr>
              <a:t>진공이젝트 가능한 규격 </a:t>
            </a:r>
            <a:r>
              <a:rPr lang="en-US" altLang="ko-KR" sz="1000">
                <a:latin typeface="+mn-ea"/>
                <a:ea typeface="+mn-ea"/>
              </a:rPr>
              <a:t>/ </a:t>
            </a:r>
            <a:r>
              <a:rPr lang="ko-KR" altLang="en-US" sz="1000">
                <a:latin typeface="+mn-ea"/>
                <a:ea typeface="+mn-ea"/>
              </a:rPr>
              <a:t>메이커 통일화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en-US" altLang="ko-KR" sz="1000">
                <a:latin typeface="+mn-ea"/>
                <a:ea typeface="+mn-ea"/>
              </a:rPr>
              <a:t>4.3.2.25. </a:t>
            </a:r>
            <a:r>
              <a:rPr lang="ko-KR" altLang="en-US" sz="1000">
                <a:latin typeface="+mn-ea"/>
                <a:ea typeface="+mn-ea"/>
              </a:rPr>
              <a:t>캡이 밀폐되기전 제품상태의 공정에서는 </a:t>
            </a:r>
            <a:r>
              <a:rPr lang="en-US" altLang="ko-KR" sz="1000">
                <a:latin typeface="+mn-ea"/>
                <a:ea typeface="+mn-ea"/>
              </a:rPr>
              <a:t>S/V</a:t>
            </a:r>
            <a:r>
              <a:rPr lang="ko-KR" altLang="en-US" sz="1000">
                <a:latin typeface="+mn-ea"/>
                <a:ea typeface="+mn-ea"/>
              </a:rPr>
              <a:t>배기시 집중배기 </a:t>
            </a:r>
            <a:r>
              <a:rPr lang="ko-KR" altLang="en-US" sz="1000" smtClean="0">
                <a:latin typeface="+mn-ea"/>
                <a:ea typeface="+mn-ea"/>
              </a:rPr>
              <a:t>처리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latin typeface="+mn-ea"/>
                <a:ea typeface="+mn-ea"/>
              </a:rPr>
              <a:t>하여 이물 </a:t>
            </a:r>
            <a:r>
              <a:rPr lang="ko-KR" altLang="en-US" sz="1000">
                <a:latin typeface="+mn-ea"/>
                <a:ea typeface="+mn-ea"/>
              </a:rPr>
              <a:t>부유를 사전 차단한다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6407" y="613757"/>
            <a:ext cx="4877816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4.3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유</a:t>
            </a:r>
            <a:r>
              <a:rPr lang="en-US" altLang="ko-KR" sz="1000" b="1">
                <a:latin typeface="+mn-ea"/>
                <a:ea typeface="+mn-ea"/>
              </a:rPr>
              <a:t>/</a:t>
            </a:r>
            <a:r>
              <a:rPr lang="ko-KR" altLang="en-US" sz="1000" b="1" smtClean="0">
                <a:latin typeface="+mn-ea"/>
                <a:ea typeface="+mn-ea"/>
              </a:rPr>
              <a:t>공압부</a:t>
            </a:r>
            <a:endParaRPr lang="en-US" altLang="ko-KR" sz="1000" b="1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</a:t>
            </a:r>
            <a:r>
              <a:rPr lang="en-US" altLang="ko-KR" sz="1000" b="1" smtClean="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4.3.1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실린더</a:t>
            </a: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4.3.1.1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마그네틱</a:t>
            </a:r>
            <a:r>
              <a:rPr lang="ko-KR" altLang="en-US" sz="1000" dirty="0">
                <a:latin typeface="+mn-ea"/>
                <a:ea typeface="+mn-ea"/>
              </a:rPr>
              <a:t> 실린더 </a:t>
            </a:r>
            <a:r>
              <a:rPr lang="en-US" altLang="ko-KR" sz="1000" dirty="0">
                <a:latin typeface="+mn-ea"/>
                <a:ea typeface="+mn-ea"/>
              </a:rPr>
              <a:t>(CDPX </a:t>
            </a:r>
            <a:r>
              <a:rPr lang="ko-KR" altLang="en-US" sz="1000" dirty="0">
                <a:latin typeface="+mn-ea"/>
                <a:ea typeface="+mn-ea"/>
              </a:rPr>
              <a:t>시리즈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사용은 지양하고 </a:t>
            </a:r>
            <a:r>
              <a:rPr lang="en-US" altLang="ko-KR" sz="1000" dirty="0">
                <a:latin typeface="+mn-ea"/>
                <a:ea typeface="+mn-ea"/>
              </a:rPr>
              <a:t>RODLESS </a:t>
            </a:r>
            <a:r>
              <a:rPr lang="en-US" altLang="ko-KR" sz="1000" dirty="0" smtClean="0">
                <a:latin typeface="+mn-ea"/>
                <a:ea typeface="+mn-ea"/>
              </a:rPr>
              <a:t>CYLINDER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 </a:t>
            </a:r>
            <a:r>
              <a:rPr lang="en-US" altLang="ko-KR" sz="1000" dirty="0" smtClean="0">
                <a:latin typeface="+mn-ea"/>
                <a:ea typeface="+mn-ea"/>
              </a:rPr>
              <a:t>TYPE </a:t>
            </a:r>
            <a:r>
              <a:rPr lang="ko-KR" altLang="en-US" sz="1000" dirty="0" smtClean="0">
                <a:latin typeface="+mn-ea"/>
                <a:ea typeface="+mn-ea"/>
              </a:rPr>
              <a:t>적용한다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4.3.1.2</a:t>
            </a:r>
            <a:r>
              <a:rPr lang="en-US" altLang="ko-KR" sz="1000" dirty="0">
                <a:latin typeface="+mn-ea"/>
                <a:ea typeface="+mn-ea"/>
              </a:rPr>
              <a:t>. CYLINDER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축방향으로</a:t>
            </a:r>
            <a:r>
              <a:rPr lang="ko-KR" altLang="en-US" sz="1000" dirty="0">
                <a:latin typeface="+mn-ea"/>
                <a:ea typeface="+mn-ea"/>
              </a:rPr>
              <a:t> 하중을 받도록 우선 설계한다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4.3.1.3</a:t>
            </a:r>
            <a:r>
              <a:rPr lang="en-US" altLang="ko-KR" sz="1000" dirty="0">
                <a:latin typeface="+mn-ea"/>
                <a:ea typeface="+mn-ea"/>
              </a:rPr>
              <a:t>. CYLINDER </a:t>
            </a:r>
            <a:r>
              <a:rPr lang="ko-KR" altLang="en-US" sz="1000" dirty="0">
                <a:latin typeface="+mn-ea"/>
                <a:ea typeface="+mn-ea"/>
              </a:rPr>
              <a:t>사용시 정밀 위치 조정 부분은 </a:t>
            </a:r>
            <a:r>
              <a:rPr lang="en-US" altLang="ko-KR" sz="1000" dirty="0">
                <a:latin typeface="+mn-ea"/>
                <a:ea typeface="+mn-ea"/>
              </a:rPr>
              <a:t>FLOATING JOINT </a:t>
            </a:r>
            <a:r>
              <a:rPr lang="ko-KR" altLang="en-US" sz="1000" dirty="0">
                <a:latin typeface="+mn-ea"/>
                <a:ea typeface="+mn-ea"/>
              </a:rPr>
              <a:t>사용을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금지하며 </a:t>
            </a:r>
            <a:r>
              <a:rPr lang="ko-KR" altLang="en-US" sz="1000" dirty="0" err="1">
                <a:latin typeface="+mn-ea"/>
                <a:ea typeface="+mn-ea"/>
              </a:rPr>
              <a:t>편심에</a:t>
            </a:r>
            <a:r>
              <a:rPr lang="ko-KR" altLang="en-US" sz="1000" dirty="0">
                <a:latin typeface="+mn-ea"/>
                <a:ea typeface="+mn-ea"/>
              </a:rPr>
              <a:t> 대응하는 곳은 </a:t>
            </a:r>
            <a:r>
              <a:rPr lang="ko-KR" altLang="en-US" sz="1000" dirty="0" err="1">
                <a:latin typeface="+mn-ea"/>
                <a:ea typeface="+mn-ea"/>
              </a:rPr>
              <a:t>플로팅</a:t>
            </a:r>
            <a:r>
              <a:rPr lang="ko-KR" altLang="en-US" sz="1000" dirty="0">
                <a:latin typeface="+mn-ea"/>
                <a:ea typeface="+mn-ea"/>
              </a:rPr>
              <a:t> 기능을 사용한다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4.3.1.4</a:t>
            </a:r>
            <a:r>
              <a:rPr lang="en-US" altLang="ko-KR" sz="1000" dirty="0">
                <a:latin typeface="+mn-ea"/>
                <a:ea typeface="+mn-ea"/>
              </a:rPr>
              <a:t>. CYLINDER STROKE</a:t>
            </a:r>
            <a:r>
              <a:rPr lang="ko-KR" altLang="en-US" sz="1000" dirty="0">
                <a:latin typeface="+mn-ea"/>
                <a:ea typeface="+mn-ea"/>
              </a:rPr>
              <a:t>가 </a:t>
            </a:r>
            <a:r>
              <a:rPr lang="en-US" altLang="ko-KR" sz="1000" dirty="0">
                <a:latin typeface="+mn-ea"/>
                <a:ea typeface="+mn-ea"/>
              </a:rPr>
              <a:t>500mm </a:t>
            </a:r>
            <a:r>
              <a:rPr lang="ko-KR" altLang="en-US" sz="1000" dirty="0">
                <a:latin typeface="+mn-ea"/>
                <a:ea typeface="+mn-ea"/>
              </a:rPr>
              <a:t>이상일 시에는 </a:t>
            </a:r>
            <a:r>
              <a:rPr lang="en-US" altLang="ko-KR" sz="1000" dirty="0">
                <a:latin typeface="+mn-ea"/>
                <a:ea typeface="+mn-ea"/>
              </a:rPr>
              <a:t>100mm </a:t>
            </a:r>
            <a:r>
              <a:rPr lang="ko-KR" altLang="en-US" sz="1000" dirty="0">
                <a:latin typeface="+mn-ea"/>
                <a:ea typeface="+mn-ea"/>
              </a:rPr>
              <a:t>단위로 증감하고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500mm</a:t>
            </a:r>
            <a:r>
              <a:rPr lang="ko-KR" altLang="en-US" sz="1000" dirty="0">
                <a:latin typeface="+mn-ea"/>
                <a:ea typeface="+mn-ea"/>
              </a:rPr>
              <a:t>이하일 시에는 </a:t>
            </a:r>
            <a:r>
              <a:rPr lang="en-US" altLang="ko-KR" sz="1000" dirty="0">
                <a:latin typeface="+mn-ea"/>
                <a:ea typeface="+mn-ea"/>
              </a:rPr>
              <a:t>50mm, 10mm </a:t>
            </a:r>
            <a:r>
              <a:rPr lang="ko-KR" altLang="en-US" sz="1000" dirty="0">
                <a:latin typeface="+mn-ea"/>
                <a:ea typeface="+mn-ea"/>
              </a:rPr>
              <a:t>단위로 증감한다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4.3.1.5</a:t>
            </a:r>
            <a:r>
              <a:rPr lang="en-US" altLang="ko-KR" sz="1000" dirty="0">
                <a:latin typeface="+mn-ea"/>
                <a:ea typeface="+mn-ea"/>
              </a:rPr>
              <a:t>. CYLINDER </a:t>
            </a:r>
            <a:r>
              <a:rPr lang="ko-KR" altLang="en-US" sz="1000" dirty="0">
                <a:latin typeface="+mn-ea"/>
                <a:ea typeface="+mn-ea"/>
              </a:rPr>
              <a:t>위치 제어는  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latin typeface="+mn-ea"/>
                <a:ea typeface="+mn-ea"/>
              </a:rPr>
              <a:t>CYLINDERSTROKE</a:t>
            </a:r>
            <a:r>
              <a:rPr lang="ko-KR" altLang="en-US" sz="1000" dirty="0">
                <a:latin typeface="+mn-ea"/>
                <a:ea typeface="+mn-ea"/>
              </a:rPr>
              <a:t>에 의해 정 위치에 멈출 수 있도록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부득이한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경우 </a:t>
            </a:r>
            <a:r>
              <a:rPr lang="ko-KR" altLang="en-US" sz="1000" dirty="0">
                <a:latin typeface="+mn-ea"/>
                <a:ea typeface="+mn-ea"/>
              </a:rPr>
              <a:t>충격에 대비하여 우레탄 부착된 </a:t>
            </a:r>
            <a:r>
              <a:rPr lang="en-US" altLang="ko-KR" sz="1000" dirty="0">
                <a:latin typeface="+mn-ea"/>
                <a:ea typeface="+mn-ea"/>
              </a:rPr>
              <a:t>STOPPER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4.3.1.6</a:t>
            </a:r>
            <a:r>
              <a:rPr lang="en-US" altLang="ko-KR" sz="1000" dirty="0">
                <a:latin typeface="+mn-ea"/>
                <a:ea typeface="+mn-ea"/>
              </a:rPr>
              <a:t>. CYLINDER </a:t>
            </a:r>
            <a:r>
              <a:rPr lang="ko-KR" altLang="en-US" sz="1000" dirty="0" err="1">
                <a:latin typeface="+mn-ea"/>
                <a:ea typeface="+mn-ea"/>
              </a:rPr>
              <a:t>전후진</a:t>
            </a:r>
            <a:r>
              <a:rPr lang="ko-KR" altLang="en-US" sz="1000" dirty="0">
                <a:latin typeface="+mn-ea"/>
                <a:ea typeface="+mn-ea"/>
              </a:rPr>
              <a:t> 감지는 </a:t>
            </a:r>
            <a:r>
              <a:rPr lang="en-US" altLang="ko-KR" sz="1000" dirty="0">
                <a:latin typeface="+mn-ea"/>
                <a:ea typeface="+mn-ea"/>
              </a:rPr>
              <a:t>CYLINDER </a:t>
            </a:r>
            <a:r>
              <a:rPr lang="ko-KR" altLang="en-US" sz="1000" dirty="0" err="1">
                <a:latin typeface="+mn-ea"/>
                <a:ea typeface="+mn-ea"/>
              </a:rPr>
              <a:t>부착형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사용을 가능한 한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배제하고 </a:t>
            </a:r>
            <a:r>
              <a:rPr lang="ko-KR" altLang="en-US" sz="1000" dirty="0">
                <a:latin typeface="+mn-ea"/>
                <a:ea typeface="+mn-ea"/>
              </a:rPr>
              <a:t>별도 </a:t>
            </a:r>
            <a:r>
              <a:rPr lang="en-US" altLang="ko-KR" sz="1000" dirty="0">
                <a:latin typeface="+mn-ea"/>
                <a:ea typeface="+mn-ea"/>
              </a:rPr>
              <a:t>BRACKET </a:t>
            </a:r>
            <a:r>
              <a:rPr lang="ko-KR" altLang="en-US" sz="1000" dirty="0">
                <a:latin typeface="+mn-ea"/>
                <a:ea typeface="+mn-ea"/>
              </a:rPr>
              <a:t>설치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감지 방식을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불가시 관련부서 협의 후 시행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ROD </a:t>
            </a:r>
            <a:r>
              <a:rPr lang="ko-KR" altLang="en-US" sz="1000" dirty="0" err="1">
                <a:latin typeface="+mn-ea"/>
                <a:ea typeface="+mn-ea"/>
              </a:rPr>
              <a:t>회전방지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을 사용시는 </a:t>
            </a:r>
            <a:r>
              <a:rPr lang="en-US" altLang="ko-KR" sz="1000" dirty="0">
                <a:latin typeface="+mn-ea"/>
                <a:ea typeface="+mn-ea"/>
              </a:rPr>
              <a:t>GUIDE TYPE</a:t>
            </a:r>
            <a:r>
              <a:rPr lang="ko-KR" altLang="en-US" sz="1000" dirty="0">
                <a:latin typeface="+mn-ea"/>
                <a:ea typeface="+mn-ea"/>
              </a:rPr>
              <a:t>을 사용한다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4.3.1.7</a:t>
            </a:r>
            <a:r>
              <a:rPr lang="en-US" altLang="ko-KR" sz="1000" dirty="0">
                <a:latin typeface="+mn-ea"/>
                <a:ea typeface="+mn-ea"/>
              </a:rPr>
              <a:t>. PUCK STOPPER </a:t>
            </a:r>
            <a:r>
              <a:rPr lang="ko-KR" altLang="en-US" sz="1000" dirty="0">
                <a:latin typeface="+mn-ea"/>
                <a:ea typeface="+mn-ea"/>
              </a:rPr>
              <a:t>는 박형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으로 </a:t>
            </a:r>
            <a:r>
              <a:rPr lang="ko-KR" altLang="en-US" sz="1000">
                <a:latin typeface="+mn-ea"/>
                <a:ea typeface="+mn-ea"/>
              </a:rPr>
              <a:t>한다</a:t>
            </a:r>
            <a:r>
              <a:rPr lang="en-US" altLang="ko-KR" sz="1000" smtClean="0">
                <a:latin typeface="+mn-ea"/>
                <a:ea typeface="+mn-ea"/>
              </a:rPr>
              <a:t>. (</a:t>
            </a:r>
            <a:r>
              <a:rPr lang="en-US" altLang="ko-KR" sz="1000" dirty="0">
                <a:latin typeface="+mn-ea"/>
                <a:ea typeface="+mn-ea"/>
              </a:rPr>
              <a:t>CDQ </a:t>
            </a:r>
            <a:r>
              <a:rPr lang="ko-KR" altLang="en-US" sz="1000">
                <a:latin typeface="+mn-ea"/>
                <a:ea typeface="+mn-ea"/>
              </a:rPr>
              <a:t>시리즈</a:t>
            </a:r>
            <a:r>
              <a:rPr lang="en-US" altLang="ko-KR" sz="100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유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공압부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진공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은 별도 </a:t>
            </a:r>
            <a:r>
              <a:rPr lang="en-US" altLang="ko-KR" sz="1000" dirty="0">
                <a:latin typeface="+mn-ea"/>
                <a:ea typeface="+mn-ea"/>
              </a:rPr>
              <a:t>MAIN AIR </a:t>
            </a:r>
            <a:r>
              <a:rPr lang="ko-KR" altLang="en-US" sz="1000" dirty="0">
                <a:latin typeface="+mn-ea"/>
                <a:ea typeface="+mn-ea"/>
              </a:rPr>
              <a:t>장착한다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4.3.2.2</a:t>
            </a:r>
            <a:r>
              <a:rPr lang="en-US" altLang="ko-KR" sz="1000" dirty="0">
                <a:latin typeface="+mn-ea"/>
                <a:ea typeface="+mn-ea"/>
              </a:rPr>
              <a:t>. P&amp;P UNIT S/V 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HEAD </a:t>
            </a:r>
            <a:r>
              <a:rPr lang="ko-KR" altLang="en-US" sz="1000" dirty="0">
                <a:latin typeface="+mn-ea"/>
                <a:ea typeface="+mn-ea"/>
              </a:rPr>
              <a:t>에 설치한다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동일한 </a:t>
            </a:r>
            <a:r>
              <a:rPr lang="ko-KR" altLang="en-US" sz="1000" dirty="0">
                <a:latin typeface="+mn-ea"/>
                <a:ea typeface="+mn-ea"/>
              </a:rPr>
              <a:t>동작의 </a:t>
            </a:r>
            <a:r>
              <a:rPr lang="en-US" altLang="ko-KR" sz="1000" dirty="0">
                <a:latin typeface="+mn-ea"/>
                <a:ea typeface="+mn-ea"/>
              </a:rPr>
              <a:t>S/V</a:t>
            </a:r>
            <a:r>
              <a:rPr lang="ko-KR" altLang="en-US" sz="1000" dirty="0">
                <a:latin typeface="+mn-ea"/>
                <a:ea typeface="+mn-ea"/>
              </a:rPr>
              <a:t>는 공용으로 쓴다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4.3.2.3</a:t>
            </a:r>
            <a:r>
              <a:rPr lang="en-US" altLang="ko-KR" sz="1000" dirty="0">
                <a:latin typeface="+mn-ea"/>
                <a:ea typeface="+mn-ea"/>
              </a:rPr>
              <a:t>. PUMP </a:t>
            </a:r>
            <a:r>
              <a:rPr lang="ko-KR" altLang="en-US" sz="1000" dirty="0">
                <a:latin typeface="+mn-ea"/>
                <a:ea typeface="+mn-ea"/>
              </a:rPr>
              <a:t>설치 시 </a:t>
            </a:r>
            <a:r>
              <a:rPr lang="en-US" altLang="ko-KR" sz="1000" dirty="0">
                <a:latin typeface="+mn-ea"/>
                <a:ea typeface="+mn-ea"/>
              </a:rPr>
              <a:t>IN/OUT </a:t>
            </a:r>
            <a:r>
              <a:rPr lang="ko-KR" altLang="en-US" sz="1000" dirty="0">
                <a:latin typeface="+mn-ea"/>
                <a:ea typeface="+mn-ea"/>
              </a:rPr>
              <a:t>부에 </a:t>
            </a:r>
            <a:r>
              <a:rPr lang="en-US" altLang="ko-KR" sz="1000" dirty="0">
                <a:latin typeface="+mn-ea"/>
                <a:ea typeface="+mn-ea"/>
              </a:rPr>
              <a:t>VALVE</a:t>
            </a:r>
            <a:r>
              <a:rPr lang="ko-KR" altLang="en-US" sz="1000" dirty="0">
                <a:latin typeface="+mn-ea"/>
                <a:ea typeface="+mn-ea"/>
              </a:rPr>
              <a:t>를 설치하여 가동 중 교체가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용이해야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4.3.2.4</a:t>
            </a:r>
            <a:r>
              <a:rPr lang="en-US" altLang="ko-KR" sz="1000" dirty="0">
                <a:latin typeface="+mn-ea"/>
                <a:ea typeface="+mn-ea"/>
              </a:rPr>
              <a:t>. AIR </a:t>
            </a:r>
            <a:r>
              <a:rPr lang="ko-KR" altLang="en-US" sz="1000" dirty="0">
                <a:latin typeface="+mn-ea"/>
                <a:ea typeface="+mn-ea"/>
              </a:rPr>
              <a:t>배관은 </a:t>
            </a:r>
            <a:r>
              <a:rPr lang="en-US" altLang="ko-KR" sz="1000" dirty="0">
                <a:latin typeface="+mn-ea"/>
                <a:ea typeface="+mn-ea"/>
              </a:rPr>
              <a:t>ACTUATOR</a:t>
            </a:r>
            <a:r>
              <a:rPr lang="ko-KR" altLang="en-US" sz="1000" dirty="0">
                <a:latin typeface="+mn-ea"/>
                <a:ea typeface="+mn-ea"/>
              </a:rPr>
              <a:t>와 가장 가까운 위치에 설치하되 </a:t>
            </a:r>
            <a:r>
              <a:rPr lang="ko-KR" altLang="en-US" sz="1000">
                <a:latin typeface="+mn-ea"/>
                <a:ea typeface="+mn-ea"/>
              </a:rPr>
              <a:t>압력계 </a:t>
            </a:r>
            <a:r>
              <a:rPr lang="ko-KR" altLang="en-US" sz="1000" smtClean="0">
                <a:latin typeface="+mn-ea"/>
                <a:ea typeface="+mn-ea"/>
              </a:rPr>
              <a:t>손잡이</a:t>
            </a: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latin typeface="+mn-ea"/>
                <a:ea typeface="+mn-ea"/>
              </a:rPr>
              <a:t>는 </a:t>
            </a:r>
            <a:r>
              <a:rPr lang="ko-KR" altLang="en-US" sz="1000" dirty="0" smtClean="0">
                <a:latin typeface="+mn-ea"/>
                <a:ea typeface="+mn-ea"/>
              </a:rPr>
              <a:t>조작이 </a:t>
            </a:r>
            <a:r>
              <a:rPr lang="ko-KR" altLang="en-US" sz="1000" dirty="0">
                <a:latin typeface="+mn-ea"/>
                <a:ea typeface="+mn-ea"/>
              </a:rPr>
              <a:t>용이하여야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눈금은 작업자의 시계 </a:t>
            </a:r>
            <a:r>
              <a:rPr lang="ko-KR" altLang="en-US" sz="1000">
                <a:latin typeface="+mn-ea"/>
                <a:ea typeface="+mn-ea"/>
              </a:rPr>
              <a:t>내에 </a:t>
            </a:r>
            <a:r>
              <a:rPr lang="ko-KR" altLang="en-US" sz="1000" smtClean="0">
                <a:latin typeface="+mn-ea"/>
                <a:ea typeface="+mn-ea"/>
              </a:rPr>
              <a:t>있어야 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  <a:r>
              <a:rPr lang="ko-KR" altLang="en-US" sz="100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4.3.2.5</a:t>
            </a:r>
            <a:r>
              <a:rPr lang="en-US" altLang="ko-KR" sz="1000" dirty="0">
                <a:latin typeface="+mn-ea"/>
                <a:ea typeface="+mn-ea"/>
              </a:rPr>
              <a:t>. SOLENOID VALVE</a:t>
            </a:r>
            <a:r>
              <a:rPr lang="ko-KR" altLang="en-US" sz="1000" dirty="0">
                <a:latin typeface="+mn-ea"/>
                <a:ea typeface="+mn-ea"/>
              </a:rPr>
              <a:t>는 수동 조작</a:t>
            </a:r>
            <a:r>
              <a:rPr lang="en-US" altLang="ko-KR" sz="1000" dirty="0">
                <a:latin typeface="+mn-ea"/>
                <a:ea typeface="+mn-ea"/>
              </a:rPr>
              <a:t>(PUSH TYPE)</a:t>
            </a:r>
            <a:r>
              <a:rPr lang="ko-KR" altLang="en-US" sz="1000" dirty="0">
                <a:latin typeface="+mn-ea"/>
                <a:ea typeface="+mn-ea"/>
              </a:rPr>
              <a:t>을 할 수 있어야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점검 </a:t>
            </a:r>
            <a:r>
              <a:rPr lang="ko-KR" altLang="en-US" sz="1000" dirty="0">
                <a:latin typeface="+mn-ea"/>
                <a:ea typeface="+mn-ea"/>
              </a:rPr>
              <a:t>수리에 필요한 충분한 공간이 확보된 곳에 설치하여야 한다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4.3.2.6</a:t>
            </a:r>
            <a:r>
              <a:rPr lang="en-US" altLang="ko-KR" sz="1000" dirty="0">
                <a:latin typeface="+mn-ea"/>
                <a:ea typeface="+mn-ea"/>
              </a:rPr>
              <a:t>.  DRY ROOM 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en-US" altLang="ko-KR" sz="1000" dirty="0">
                <a:latin typeface="+mn-ea"/>
                <a:ea typeface="+mn-ea"/>
              </a:rPr>
              <a:t>SOLENOID VALVE</a:t>
            </a:r>
            <a:r>
              <a:rPr lang="ko-KR" altLang="en-US" sz="1000" dirty="0">
                <a:latin typeface="+mn-ea"/>
                <a:ea typeface="+mn-ea"/>
              </a:rPr>
              <a:t>는 무 급유 형식을 사용하여야 하며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SOLENOID </a:t>
            </a:r>
            <a:r>
              <a:rPr lang="en-US" altLang="ko-KR" sz="1000" dirty="0">
                <a:latin typeface="+mn-ea"/>
                <a:ea typeface="+mn-ea"/>
              </a:rPr>
              <a:t>VALVE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FITTING</a:t>
            </a:r>
            <a:r>
              <a:rPr lang="ko-KR" altLang="en-US" sz="1000" dirty="0">
                <a:latin typeface="+mn-ea"/>
                <a:ea typeface="+mn-ea"/>
              </a:rPr>
              <a:t>의 동</a:t>
            </a:r>
            <a:r>
              <a:rPr lang="en-US" altLang="ko-KR" sz="1000" dirty="0">
                <a:latin typeface="+mn-ea"/>
                <a:ea typeface="+mn-ea"/>
              </a:rPr>
              <a:t>(CU) </a:t>
            </a:r>
            <a:r>
              <a:rPr lang="ko-KR" altLang="en-US" sz="1000" dirty="0">
                <a:latin typeface="+mn-ea"/>
                <a:ea typeface="+mn-ea"/>
              </a:rPr>
              <a:t>성분 </a:t>
            </a:r>
            <a:r>
              <a:rPr lang="ko-KR" altLang="en-US" sz="1000" dirty="0" err="1">
                <a:latin typeface="+mn-ea"/>
                <a:ea typeface="+mn-ea"/>
              </a:rPr>
              <a:t>함유품</a:t>
            </a:r>
            <a:r>
              <a:rPr lang="ko-KR" altLang="en-US" sz="1000" dirty="0">
                <a:latin typeface="+mn-ea"/>
                <a:ea typeface="+mn-ea"/>
              </a:rPr>
              <a:t> 사용여부는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별도 공용 </a:t>
            </a:r>
            <a:r>
              <a:rPr lang="ko-KR" altLang="en-US" sz="1000" dirty="0" err="1" smtClean="0">
                <a:latin typeface="+mn-ea"/>
                <a:ea typeface="+mn-ea"/>
              </a:rPr>
              <a:t>설비별</a:t>
            </a:r>
            <a:r>
              <a:rPr lang="ko-KR" altLang="en-US" sz="1000" dirty="0" smtClean="0">
                <a:latin typeface="+mn-ea"/>
                <a:ea typeface="+mn-ea"/>
              </a:rPr>
              <a:t> 일반 </a:t>
            </a:r>
            <a:r>
              <a:rPr lang="ko-KR" altLang="en-US" sz="1000" dirty="0" err="1" smtClean="0">
                <a:latin typeface="+mn-ea"/>
                <a:ea typeface="+mn-ea"/>
              </a:rPr>
              <a:t>제작표준및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 smtClean="0">
                <a:latin typeface="+mn-ea"/>
                <a:ea typeface="+mn-ea"/>
              </a:rPr>
              <a:t>설비별</a:t>
            </a:r>
            <a:r>
              <a:rPr lang="ko-KR" altLang="en-US" sz="1000" dirty="0" smtClean="0">
                <a:latin typeface="+mn-ea"/>
                <a:ea typeface="+mn-ea"/>
              </a:rPr>
              <a:t> 제작 표준에 </a:t>
            </a:r>
            <a:r>
              <a:rPr lang="ko-KR" altLang="en-US" sz="1000" dirty="0">
                <a:latin typeface="+mn-ea"/>
                <a:ea typeface="+mn-ea"/>
              </a:rPr>
              <a:t>지정된 </a:t>
            </a:r>
            <a:r>
              <a:rPr lang="ko-KR" altLang="en-US" sz="1000" dirty="0" smtClean="0">
                <a:latin typeface="+mn-ea"/>
                <a:ea typeface="+mn-ea"/>
              </a:rPr>
              <a:t>규정을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따른다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4.3.2.7</a:t>
            </a:r>
            <a:r>
              <a:rPr lang="en-US" altLang="ko-KR" sz="1000" dirty="0">
                <a:latin typeface="+mn-ea"/>
                <a:ea typeface="+mn-ea"/>
              </a:rPr>
              <a:t>. SOLENOID VALVE</a:t>
            </a:r>
            <a:r>
              <a:rPr lang="ko-KR" altLang="en-US" sz="1000" dirty="0">
                <a:latin typeface="+mn-ea"/>
                <a:ea typeface="+mn-ea"/>
              </a:rPr>
              <a:t>는 작동 표시 램프가 부착된 타입을 사용하고 </a:t>
            </a:r>
            <a:r>
              <a:rPr lang="en-US" altLang="ko-KR" sz="1000" dirty="0">
                <a:latin typeface="+mn-ea"/>
                <a:ea typeface="+mn-ea"/>
              </a:rPr>
              <a:t>DC 24V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사용에 </a:t>
            </a:r>
            <a:r>
              <a:rPr lang="ko-KR" altLang="en-US" sz="1000" dirty="0">
                <a:latin typeface="+mn-ea"/>
                <a:ea typeface="+mn-ea"/>
              </a:rPr>
              <a:t>따른 보호 회로는 옵션 사양이므로 필히 삽입된 </a:t>
            </a:r>
            <a:r>
              <a:rPr lang="ko-KR" altLang="en-US" sz="1000">
                <a:latin typeface="+mn-ea"/>
                <a:ea typeface="+mn-ea"/>
              </a:rPr>
              <a:t>타입만 </a:t>
            </a:r>
            <a:r>
              <a:rPr lang="ko-KR" altLang="en-US" sz="1000" smtClean="0">
                <a:latin typeface="+mn-ea"/>
                <a:ea typeface="+mn-ea"/>
              </a:rPr>
              <a:t>사용한다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927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4.3.2.26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유압파워유닛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&amp;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부품류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배관접속구등 모든 구성품에서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OIL LEAK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가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 없어야한다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4.3.2.27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유압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TANK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에 유압작동유는 오염이 없어야 하며 최대 사용시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유면계의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50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%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이상을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유지하여야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4.3.2.28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고압용 유압파워유닛의 배관 구성시 이음쇠는 용접이음을 기본으로 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유동부의 배관은 최고사용압력에 견디는 내압용 배관을 선정한다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4.3.2.29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유압 배관 제작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조립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설치시 절단 및 용접후 반드시 배관류 내부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오염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&amp;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막힘이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없도록 에어플러싱 및 약품 세정등의 청소를 실시한다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4.3.2.30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유압파워유닛의 유압작동유 온도는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10~60℃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유지하여야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옥외 설치시 동절기에 대비하여 유압작동유 예열장치를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구성해야한다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4.3.2.31.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유압파워유닛의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TANK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에는 유압작동유 온도 측정용 온도센서를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설치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4.3.2.32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연속가동용 유압파워유닛은 유압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TANK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에 반드시 수냉식 냉각기를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설치한다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단속가동용 유압파워유닛은 유압작동유의 온도가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70℃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이상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상승하지 않도록 방지 인터록을 구성한다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4.3.3.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공압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8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계통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기계장치의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구동이 압축공기에 의해 작동되는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시스템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4.3.3.1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긴급 차단 벨브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Main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및 주요 밸브 구동부에 긴급 차단 밸브 장착되어야 함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①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Valve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긴급시 조작이 쉬운 위치 및 식별표식 되어 함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Main valve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적색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뱡향 표시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 on / close) 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②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Air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잔류 압력 제거 목적이므로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Regulator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로 대체는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불가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4.3.3.2.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Hose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곡률반경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과도하게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꺾인 호스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Line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이 없도록 설치 및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조립 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952206" y="583488"/>
            <a:ext cx="4877816" cy="526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4.3.3.3.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Leak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조립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후에는 배관 및 연결 이음새는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Leak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가 없어야 함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4.3.3.4.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Fitting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Leak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배관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연결용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Fitting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체결부 마모 및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테프론 테이프 마감 처리된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곳으로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Leak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없을것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4.3.3.5.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Name Plate(Tag)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설치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어떤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배관인지 식별할 수 있도록 배관에 눈 관리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(Tag 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스티커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설비內 냉매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Hose Name Plate IN / OUT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방향 표시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②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올바른 원소 화학 기호에 맞게 표시 되어야 합니다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올바른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방법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: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H</a:t>
            </a:r>
            <a:r>
              <a:rPr lang="en-US" altLang="ko-KR" sz="800">
                <a:solidFill>
                  <a:srgbClr val="0000FF"/>
                </a:solidFill>
                <a:latin typeface="+mn-ea"/>
                <a:ea typeface="+mn-ea"/>
              </a:rPr>
              <a:t>2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O, N</a:t>
            </a:r>
            <a:r>
              <a:rPr lang="en-US" altLang="ko-KR" sz="800">
                <a:solidFill>
                  <a:srgbClr val="0000FF"/>
                </a:solidFill>
                <a:latin typeface="+mn-ea"/>
                <a:ea typeface="+mn-ea"/>
              </a:rPr>
              <a:t>2</a:t>
            </a: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잘못된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방법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:  H2O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N2 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③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Regulator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또는 배관에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Name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Plate (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GAS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종류표시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)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설치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메인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및 설비단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표기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4.3.3.6.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Speed Controller Lock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공압용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Speed Controller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조정 후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Lock Nut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고정해야 합니다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758" y="4581128"/>
            <a:ext cx="2376264" cy="86409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758" y="5949280"/>
            <a:ext cx="2816312" cy="79208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286" y="1484784"/>
            <a:ext cx="1004762" cy="85714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2406" y="1484784"/>
            <a:ext cx="1028572" cy="85714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7457" y="1409696"/>
            <a:ext cx="1007009" cy="93223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8309" y="3774002"/>
            <a:ext cx="3825617" cy="109515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8310" y="5259179"/>
            <a:ext cx="2650744" cy="116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6760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4.3.3.7.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솔레노이드 소음기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압축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공기에 기름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or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오일 미스트 등의 액체가 혼입되어 있는 경우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액체의 회수와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소음 효과 양쪽 모두의 역할 하는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Exhaust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클리너를 사용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솔레노이드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밸브의 배기단에 소음기를 적용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4.3.3.8.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미사용  밸브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End- Cap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미사용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밸브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Port 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솔레노이드 밸브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End-Cap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으로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마감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4.3.3.9.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SUS Pipe Fitting 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GAS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Water, Fitting Pipe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황동 →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SUS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재질로 변경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- PCW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수냉시 온도차의 의한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CRACK</a:t>
            </a: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4.3.3.10. Tube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Fitting / Cable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간섭이 없어야 함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설비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절단면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 설치시 간섭으로 인하여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Tube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갈림 및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P/C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유발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4.3.3.11.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설비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Door Open / Close or 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기타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배관 유동시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Tube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빠짐이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없어야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함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952206" y="583488"/>
            <a:ext cx="4877816" cy="559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smtClean="0">
                <a:latin typeface="+mn-ea"/>
                <a:ea typeface="+mn-ea"/>
              </a:rPr>
              <a:t> 4.4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급유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 smtClean="0">
                <a:latin typeface="+mn-ea"/>
                <a:ea typeface="+mn-ea"/>
              </a:rPr>
              <a:t>윤활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</a:t>
            </a:r>
            <a:r>
              <a:rPr lang="en-US" altLang="ko-KR" sz="1000" b="1" smtClean="0">
                <a:latin typeface="+mn-ea"/>
                <a:ea typeface="+mn-ea"/>
              </a:rPr>
              <a:t>  </a:t>
            </a:r>
            <a:r>
              <a:rPr lang="en-US" altLang="ko-KR" sz="1000" smtClean="0">
                <a:latin typeface="+mn-ea"/>
                <a:ea typeface="+mn-ea"/>
              </a:rPr>
              <a:t>4.4.1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급유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 smtClean="0">
                <a:latin typeface="+mn-ea"/>
                <a:ea typeface="+mn-ea"/>
              </a:rPr>
              <a:t>윤활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4.4.1.1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</a:t>
            </a:r>
            <a:r>
              <a:rPr lang="en-US" altLang="ko-KR" sz="1000" dirty="0">
                <a:latin typeface="+mn-ea"/>
                <a:ea typeface="+mn-ea"/>
              </a:rPr>
              <a:t>(BALL, SCREW, BEARING, CHAIN)</a:t>
            </a:r>
            <a:r>
              <a:rPr lang="ko-KR" altLang="en-US" sz="1000" dirty="0">
                <a:latin typeface="+mn-ea"/>
                <a:ea typeface="+mn-ea"/>
              </a:rPr>
              <a:t>는 급유</a:t>
            </a:r>
            <a:r>
              <a:rPr lang="en-US" altLang="ko-KR" sz="1000" dirty="0">
                <a:latin typeface="+mn-ea"/>
                <a:ea typeface="+mn-ea"/>
              </a:rPr>
              <a:t>(GREASE, OIL)</a:t>
            </a:r>
            <a:r>
              <a:rPr lang="ko-KR" altLang="en-US" sz="1000" dirty="0">
                <a:latin typeface="+mn-ea"/>
                <a:ea typeface="+mn-ea"/>
              </a:rPr>
              <a:t>가 전수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</a:t>
            </a:r>
            <a:r>
              <a:rPr lang="ko-KR" altLang="en-US" sz="100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용이한 </a:t>
            </a:r>
            <a:r>
              <a:rPr lang="ko-KR" altLang="en-US" sz="1000" dirty="0">
                <a:latin typeface="+mn-ea"/>
                <a:ea typeface="+mn-ea"/>
              </a:rPr>
              <a:t>구조로 제작한다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주유 방향은 </a:t>
            </a:r>
            <a:r>
              <a:rPr lang="en-US" altLang="ko-KR" sz="1000" dirty="0">
                <a:latin typeface="+mn-ea"/>
                <a:ea typeface="+mn-ea"/>
              </a:rPr>
              <a:t>MAINTENANCE </a:t>
            </a:r>
            <a:r>
              <a:rPr lang="ko-KR" altLang="en-US" sz="1000" dirty="0">
                <a:latin typeface="+mn-ea"/>
                <a:ea typeface="+mn-ea"/>
              </a:rPr>
              <a:t>전방 설비 전면 방향으로 한다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4.4.1.2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모든 마찰 부위는 마모 방지 대책이 강구되어야 하며 윤활 장치는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가능한 </a:t>
            </a:r>
            <a:r>
              <a:rPr lang="ko-KR" altLang="en-US" sz="1000" dirty="0">
                <a:latin typeface="+mn-ea"/>
                <a:ea typeface="+mn-ea"/>
              </a:rPr>
              <a:t>집중 급유 방식이어야 한다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길이 </a:t>
            </a:r>
            <a:r>
              <a:rPr lang="en-US" altLang="ko-KR" sz="1000" dirty="0">
                <a:latin typeface="+mn-ea"/>
                <a:ea typeface="+mn-ea"/>
              </a:rPr>
              <a:t>2M </a:t>
            </a:r>
            <a:r>
              <a:rPr lang="ko-KR" altLang="en-US" sz="1000" dirty="0">
                <a:latin typeface="+mn-ea"/>
                <a:ea typeface="+mn-ea"/>
              </a:rPr>
              <a:t>이내</a:t>
            </a:r>
            <a:r>
              <a:rPr lang="en-US" altLang="ko-KR" sz="1000" dirty="0">
                <a:latin typeface="+mn-ea"/>
                <a:ea typeface="+mn-ea"/>
              </a:rPr>
              <a:t>).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단</a:t>
            </a:r>
            <a:r>
              <a:rPr lang="en-US" altLang="ko-KR" sz="1000" dirty="0">
                <a:latin typeface="+mn-ea"/>
                <a:ea typeface="+mn-ea"/>
              </a:rPr>
              <a:t>, DRY ROOM </a:t>
            </a:r>
            <a:r>
              <a:rPr lang="ko-KR" altLang="en-US" sz="1000" dirty="0">
                <a:latin typeface="+mn-ea"/>
                <a:ea typeface="+mn-ea"/>
              </a:rPr>
              <a:t>내 설치 설비는 </a:t>
            </a:r>
            <a:r>
              <a:rPr lang="en-US" altLang="ko-KR" sz="1000" dirty="0">
                <a:latin typeface="+mn-ea"/>
                <a:ea typeface="+mn-ea"/>
              </a:rPr>
              <a:t>OIL-LESS SLIDING UNIT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4.4.1.3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각 부하의 윤활이 필요한 개소는 급유가 원활하도록 대책을 마련한다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en-US" altLang="ko-KR" sz="1000" dirty="0">
                <a:latin typeface="+mn-ea"/>
                <a:ea typeface="+mn-ea"/>
              </a:rPr>
              <a:t>INDEX UNIT</a:t>
            </a:r>
            <a:r>
              <a:rPr lang="ko-KR" altLang="en-US" sz="1000" dirty="0">
                <a:latin typeface="+mn-ea"/>
                <a:ea typeface="+mn-ea"/>
              </a:rPr>
              <a:t>등 </a:t>
            </a:r>
            <a:r>
              <a:rPr lang="en-US" altLang="ko-KR" sz="1000" dirty="0">
                <a:latin typeface="+mn-ea"/>
                <a:ea typeface="+mn-ea"/>
              </a:rPr>
              <a:t>OIL </a:t>
            </a:r>
            <a:r>
              <a:rPr lang="ko-KR" altLang="en-US" sz="1000" dirty="0">
                <a:latin typeface="+mn-ea"/>
                <a:ea typeface="+mn-ea"/>
              </a:rPr>
              <a:t>교체가 어려운 개소는 주입 및 </a:t>
            </a:r>
            <a:r>
              <a:rPr lang="ko-KR" altLang="en-US" sz="1000" dirty="0" err="1">
                <a:latin typeface="+mn-ea"/>
                <a:ea typeface="+mn-ea"/>
              </a:rPr>
              <a:t>취출구를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PIPE</a:t>
            </a:r>
            <a:r>
              <a:rPr lang="ko-KR" altLang="en-US" sz="1000" dirty="0">
                <a:latin typeface="+mn-ea"/>
                <a:ea typeface="+mn-ea"/>
              </a:rPr>
              <a:t>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연장하여 </a:t>
            </a:r>
            <a:r>
              <a:rPr lang="ko-KR" altLang="en-US" sz="1000" dirty="0">
                <a:latin typeface="+mn-ea"/>
                <a:ea typeface="+mn-ea"/>
              </a:rPr>
              <a:t>외부에서 윤활이 가능하도록 한다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- </a:t>
            </a:r>
            <a:r>
              <a:rPr lang="ko-KR" altLang="en-US" sz="1000" smtClean="0">
                <a:latin typeface="+mn-ea"/>
                <a:ea typeface="+mn-ea"/>
              </a:rPr>
              <a:t>직교 </a:t>
            </a:r>
            <a:r>
              <a:rPr lang="en-US" altLang="ko-KR" sz="1000" dirty="0">
                <a:latin typeface="+mn-ea"/>
                <a:ea typeface="+mn-ea"/>
              </a:rPr>
              <a:t>Robot</a:t>
            </a:r>
            <a:r>
              <a:rPr lang="ko-KR" altLang="en-US" sz="1000" dirty="0">
                <a:latin typeface="+mn-ea"/>
                <a:ea typeface="+mn-ea"/>
              </a:rPr>
              <a:t>포함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- SDR-2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ko-KR" altLang="en-US" sz="1000" dirty="0" err="1">
                <a:latin typeface="+mn-ea"/>
                <a:ea typeface="+mn-ea"/>
              </a:rPr>
              <a:t>주유구</a:t>
            </a:r>
            <a:r>
              <a:rPr lang="ko-KR" altLang="en-US" sz="1000" dirty="0">
                <a:latin typeface="+mn-ea"/>
                <a:ea typeface="+mn-ea"/>
              </a:rPr>
              <a:t> 위치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개소 확인 </a:t>
            </a:r>
            <a:r>
              <a:rPr lang="en-US" altLang="ko-KR" sz="1000" dirty="0">
                <a:latin typeface="+mn-ea"/>
                <a:ea typeface="+mn-ea"/>
              </a:rPr>
              <a:t>Sheet</a:t>
            </a:r>
            <a:r>
              <a:rPr lang="ko-KR" altLang="en-US" sz="1000" dirty="0">
                <a:latin typeface="+mn-ea"/>
                <a:ea typeface="+mn-ea"/>
              </a:rPr>
              <a:t>제시 할 것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4.4.1.4</a:t>
            </a:r>
            <a:r>
              <a:rPr lang="en-US" altLang="ko-KR" sz="1000" dirty="0">
                <a:latin typeface="+mn-ea"/>
                <a:ea typeface="+mn-ea"/>
              </a:rPr>
              <a:t>. LM BEARING </a:t>
            </a:r>
            <a:r>
              <a:rPr lang="ko-KR" altLang="en-US" sz="1000" dirty="0">
                <a:latin typeface="+mn-ea"/>
                <a:ea typeface="+mn-ea"/>
              </a:rPr>
              <a:t>류의 윤활유 </a:t>
            </a:r>
            <a:r>
              <a:rPr lang="ko-KR" altLang="en-US" sz="1000" dirty="0" err="1">
                <a:latin typeface="+mn-ea"/>
                <a:ea typeface="+mn-ea"/>
              </a:rPr>
              <a:t>주입부는</a:t>
            </a:r>
            <a:r>
              <a:rPr lang="ko-KR" altLang="en-US" sz="1000" dirty="0">
                <a:latin typeface="+mn-ea"/>
                <a:ea typeface="+mn-ea"/>
              </a:rPr>
              <a:t> 외부에서 주입 </a:t>
            </a:r>
            <a:r>
              <a:rPr lang="ko-KR" altLang="en-US" sz="1000" dirty="0" err="1">
                <a:latin typeface="+mn-ea"/>
                <a:ea typeface="+mn-ea"/>
              </a:rPr>
              <a:t>할수</a:t>
            </a:r>
            <a:r>
              <a:rPr lang="ko-KR" altLang="en-US" sz="1000" dirty="0">
                <a:latin typeface="+mn-ea"/>
                <a:ea typeface="+mn-ea"/>
              </a:rPr>
              <a:t> 있는 </a:t>
            </a:r>
            <a:r>
              <a:rPr lang="ko-KR" altLang="en-US" sz="1000" dirty="0" smtClean="0">
                <a:latin typeface="+mn-ea"/>
                <a:ea typeface="+mn-ea"/>
              </a:rPr>
              <a:t>구조로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r>
              <a:rPr lang="ko-KR" altLang="en-US" sz="100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- </a:t>
            </a:r>
            <a:r>
              <a:rPr lang="ko-KR" altLang="en-US" sz="1000" smtClean="0">
                <a:latin typeface="+mn-ea"/>
                <a:ea typeface="+mn-ea"/>
              </a:rPr>
              <a:t>복잡구조는 </a:t>
            </a:r>
            <a:r>
              <a:rPr lang="ko-KR" altLang="en-US" sz="1000" dirty="0">
                <a:latin typeface="+mn-ea"/>
                <a:ea typeface="+mn-ea"/>
              </a:rPr>
              <a:t>집중 주유 외부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- </a:t>
            </a:r>
            <a:r>
              <a:rPr lang="ko-KR" altLang="en-US" sz="1000" smtClean="0">
                <a:latin typeface="+mn-ea"/>
                <a:ea typeface="+mn-ea"/>
              </a:rPr>
              <a:t>별도 </a:t>
            </a:r>
            <a:r>
              <a:rPr lang="ko-KR" altLang="en-US" sz="1000" dirty="0">
                <a:latin typeface="+mn-ea"/>
                <a:ea typeface="+mn-ea"/>
              </a:rPr>
              <a:t>배관 </a:t>
            </a:r>
            <a:r>
              <a:rPr lang="ko-KR" altLang="en-US" sz="1000" dirty="0" err="1">
                <a:latin typeface="+mn-ea"/>
                <a:ea typeface="+mn-ea"/>
              </a:rPr>
              <a:t>설치시</a:t>
            </a:r>
            <a:r>
              <a:rPr lang="ko-KR" altLang="en-US" sz="1000" dirty="0">
                <a:latin typeface="+mn-ea"/>
                <a:ea typeface="+mn-ea"/>
              </a:rPr>
              <a:t> 배관 재질은 </a:t>
            </a:r>
            <a:r>
              <a:rPr lang="en-US" altLang="ko-KR" sz="1000" dirty="0">
                <a:latin typeface="+mn-ea"/>
                <a:ea typeface="+mn-ea"/>
              </a:rPr>
              <a:t>STS</a:t>
            </a:r>
            <a:r>
              <a:rPr lang="ko-KR" altLang="en-US" sz="1000" dirty="0">
                <a:latin typeface="+mn-ea"/>
                <a:ea typeface="+mn-ea"/>
              </a:rPr>
              <a:t>재로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          - </a:t>
            </a:r>
            <a:r>
              <a:rPr lang="ko-KR" altLang="en-US" sz="1000" smtClean="0">
                <a:latin typeface="+mn-ea"/>
                <a:ea typeface="+mn-ea"/>
              </a:rPr>
              <a:t>직교 </a:t>
            </a:r>
            <a:r>
              <a:rPr lang="ko-KR" altLang="en-US" sz="1000" dirty="0" err="1">
                <a:latin typeface="+mn-ea"/>
                <a:ea typeface="+mn-ea"/>
              </a:rPr>
              <a:t>로보트는</a:t>
            </a:r>
            <a:r>
              <a:rPr lang="ko-KR" altLang="en-US" sz="1000" dirty="0">
                <a:latin typeface="+mn-ea"/>
                <a:ea typeface="+mn-ea"/>
              </a:rPr>
              <a:t> 필 외부 주유 </a:t>
            </a:r>
            <a:r>
              <a:rPr lang="ko-KR" altLang="en-US" sz="1000" dirty="0" err="1">
                <a:latin typeface="+mn-ea"/>
                <a:ea typeface="+mn-ea"/>
              </a:rPr>
              <a:t>니플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배관 설치 </a:t>
            </a:r>
            <a:r>
              <a:rPr lang="en-US" altLang="ko-KR" sz="1000" dirty="0" smtClean="0">
                <a:latin typeface="+mn-ea"/>
                <a:ea typeface="+mn-ea"/>
              </a:rPr>
              <a:t>( </a:t>
            </a:r>
            <a:r>
              <a:rPr lang="ko-KR" altLang="en-US" sz="1000" dirty="0" err="1">
                <a:latin typeface="+mn-ea"/>
                <a:ea typeface="+mn-ea"/>
              </a:rPr>
              <a:t>로보트</a:t>
            </a:r>
            <a:r>
              <a:rPr lang="ko-KR" altLang="en-US" sz="1000" dirty="0">
                <a:latin typeface="+mn-ea"/>
                <a:ea typeface="+mn-ea"/>
              </a:rPr>
              <a:t> 자체 설치 납품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4.4.1.5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구동부</a:t>
            </a:r>
            <a:r>
              <a:rPr lang="ko-KR" altLang="en-US" sz="1000" dirty="0">
                <a:latin typeface="+mn-ea"/>
                <a:ea typeface="+mn-ea"/>
              </a:rPr>
              <a:t> 체인은 </a:t>
            </a:r>
            <a:r>
              <a:rPr lang="ko-KR" altLang="en-US" sz="1000" dirty="0" err="1">
                <a:latin typeface="+mn-ea"/>
                <a:ea typeface="+mn-ea"/>
              </a:rPr>
              <a:t>무급유</a:t>
            </a:r>
            <a:r>
              <a:rPr lang="ko-KR" altLang="en-US" sz="1000" dirty="0">
                <a:latin typeface="+mn-ea"/>
                <a:ea typeface="+mn-ea"/>
              </a:rPr>
              <a:t> 타입을 적용한다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4.4.1.6</a:t>
            </a:r>
            <a:r>
              <a:rPr lang="en-US" altLang="ko-KR" sz="1000" dirty="0">
                <a:latin typeface="+mn-ea"/>
                <a:ea typeface="+mn-ea"/>
              </a:rPr>
              <a:t>. Dry Room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en-US" altLang="ko-KR" sz="1000" dirty="0">
                <a:latin typeface="+mn-ea"/>
                <a:ea typeface="+mn-ea"/>
              </a:rPr>
              <a:t>Solenoid Valve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무급유</a:t>
            </a:r>
            <a:r>
              <a:rPr lang="ko-KR" altLang="en-US" sz="1000" dirty="0">
                <a:latin typeface="+mn-ea"/>
                <a:ea typeface="+mn-ea"/>
              </a:rPr>
              <a:t> 형식을 사용한다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4.4.1.7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단동 운전 전에 윤활과 급유가 </a:t>
            </a:r>
            <a:r>
              <a:rPr lang="ko-KR" altLang="en-US" sz="1000" dirty="0" err="1">
                <a:latin typeface="+mn-ea"/>
                <a:ea typeface="+mn-ea"/>
              </a:rPr>
              <a:t>되어있어야한다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4.4.1.8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보전성을</a:t>
            </a:r>
            <a:r>
              <a:rPr lang="ko-KR" altLang="en-US" sz="1000" dirty="0">
                <a:latin typeface="+mn-ea"/>
                <a:ea typeface="+mn-ea"/>
              </a:rPr>
              <a:t> 위해 집중 주유를 외부에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 </a:t>
            </a:r>
            <a:r>
              <a:rPr lang="en-US" altLang="ko-KR" sz="1000" smtClean="0">
                <a:latin typeface="+mn-ea"/>
                <a:ea typeface="+mn-ea"/>
              </a:rPr>
              <a:t>          </a:t>
            </a:r>
            <a:r>
              <a:rPr lang="ko-KR" altLang="en-US" sz="1000" dirty="0" err="1">
                <a:latin typeface="+mn-ea"/>
                <a:ea typeface="+mn-ea"/>
              </a:rPr>
              <a:t>서스</a:t>
            </a:r>
            <a:r>
              <a:rPr lang="ko-KR" altLang="en-US" sz="1000" dirty="0">
                <a:latin typeface="+mn-ea"/>
                <a:ea typeface="+mn-ea"/>
              </a:rPr>
              <a:t> 파이프와 주유 </a:t>
            </a:r>
            <a:r>
              <a:rPr lang="ko-KR" altLang="en-US" sz="1000" dirty="0" err="1">
                <a:latin typeface="+mn-ea"/>
                <a:ea typeface="+mn-ea"/>
              </a:rPr>
              <a:t>니플을</a:t>
            </a:r>
            <a:r>
              <a:rPr lang="ko-KR" altLang="en-US" sz="1000" dirty="0">
                <a:latin typeface="+mn-ea"/>
                <a:ea typeface="+mn-ea"/>
              </a:rPr>
              <a:t> 이용하며 이외의 재질을 </a:t>
            </a:r>
            <a:r>
              <a:rPr lang="ko-KR" altLang="en-US" sz="1000" dirty="0" smtClean="0">
                <a:latin typeface="+mn-ea"/>
                <a:ea typeface="+mn-ea"/>
              </a:rPr>
              <a:t>사용시는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 dirty="0" err="1" smtClean="0">
                <a:latin typeface="+mn-ea"/>
                <a:ea typeface="+mn-ea"/>
              </a:rPr>
              <a:t>보전부서장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동의 하에 </a:t>
            </a:r>
            <a:r>
              <a:rPr lang="ko-KR" altLang="en-US" sz="1000">
                <a:latin typeface="+mn-ea"/>
                <a:ea typeface="+mn-ea"/>
              </a:rPr>
              <a:t>실시한다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4.4.2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마모</a:t>
            </a:r>
          </a:p>
          <a:p>
            <a:pPr>
              <a:lnSpc>
                <a:spcPts val="1300"/>
              </a:lnSpc>
            </a:pP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4.4.2.1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제품과의 접촉이 일어나지 않는 곳의 모든 </a:t>
            </a:r>
            <a:r>
              <a:rPr lang="ko-KR" altLang="en-US" sz="1000" dirty="0" err="1">
                <a:latin typeface="+mn-ea"/>
                <a:ea typeface="+mn-ea"/>
              </a:rPr>
              <a:t>습동부와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회전부등</a:t>
            </a:r>
            <a:r>
              <a:rPr lang="ko-KR" altLang="en-US" sz="1000" dirty="0">
                <a:latin typeface="+mn-ea"/>
                <a:ea typeface="+mn-ea"/>
              </a:rPr>
              <a:t> 설비와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설비가 </a:t>
            </a:r>
            <a:r>
              <a:rPr lang="ko-KR" altLang="en-US" sz="1000" dirty="0">
                <a:latin typeface="+mn-ea"/>
                <a:ea typeface="+mn-ea"/>
              </a:rPr>
              <a:t>직접적으로 마찰하는 부위에는 반드시 베어링</a:t>
            </a:r>
            <a:r>
              <a:rPr lang="en-US" altLang="ko-KR" sz="1000" dirty="0">
                <a:latin typeface="+mn-ea"/>
                <a:ea typeface="+mn-ea"/>
              </a:rPr>
              <a:t>(BEARING)</a:t>
            </a:r>
            <a:r>
              <a:rPr lang="ko-KR" altLang="en-US" sz="1000" dirty="0">
                <a:latin typeface="+mn-ea"/>
                <a:ea typeface="+mn-ea"/>
              </a:rPr>
              <a:t>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사용하여 </a:t>
            </a:r>
            <a:r>
              <a:rPr lang="ko-KR" altLang="en-US" sz="1000" dirty="0">
                <a:latin typeface="+mn-ea"/>
                <a:ea typeface="+mn-ea"/>
              </a:rPr>
              <a:t>마찰저항을 줄이고 설비의 마모를 방지하여 분진에 의한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err="1" smtClean="0">
                <a:latin typeface="+mn-ea"/>
                <a:ea typeface="+mn-ea"/>
              </a:rPr>
              <a:t>공정내의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오염이 없도록 설계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74" y="1628799"/>
            <a:ext cx="2977504" cy="108117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966" y="5917027"/>
            <a:ext cx="1008111" cy="81738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758" y="4715147"/>
            <a:ext cx="3659126" cy="11621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734" y="3255452"/>
            <a:ext cx="3960059" cy="115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4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26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4.4.3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설비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8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계통 그리스 윤활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4.4.3.1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모든 구동 부품은 그리스 윤활용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Nipple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을 빠짐없이 설치해야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급유는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Nipple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을 통해서 실시하며 표면 윤활은 금지한다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LM Guide, Ball Screw, Ball Spline, Ball Bush, UC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베어링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CF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베어링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스크류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잭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등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  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-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Nipple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규격은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M6 ×1.0, M8 ×1.25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표준으로 하고 그 외는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SDI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담당자와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협의한다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4.4.3.2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Nipple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의 방향은 윤활이 용이한 방향으로 설치해야 한다            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적정한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Nipple Type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을 선정 할 것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: A, B, C Type   </a:t>
            </a: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4.4.3.3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Nipple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의 재질은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SUS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재질을 사용토록 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동 재질 사용금지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4.4.3.4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그리스 건 접근이 어려운 개소는 집중주유 방식을 적용 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영역을 구분해서 블록 당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2~6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Nipple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로 구성 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주유 배관 길이는 가급적 짧게 설치하고 그리스 경화를 방지 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Name Tag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부착하여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Nipple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용도를 알 수 있도록 할 것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952206" y="583488"/>
            <a:ext cx="4877816" cy="6427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4.4.3.5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단축 직교로봇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/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액츄에이터 사용시 외부 주유구 부착형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제품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Nipple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의 방향은 윤활이 용이한 방향으로 선정 할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것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4.4.3.6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Cam, Gear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전동면에 얇게 도포하여  유막을 형성하고 주변부 오염이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없도록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4.4.3.7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구동부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Cover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에 주유용 홀을 반영하고 홀 막음용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Cap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을 설치 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Cover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고정 볼트 위치 및 수량은 분해 조립이 용이하도록 할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것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4.4.3.8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설비 내부에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Nipple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설치 개소는 전용 배관연결 레듀셔 부품을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사용</a:t>
            </a: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공간협소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개소 주유 편의성 확보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4.4.3.9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볼 베어링은 리테이너 타입을 적용해서 윤활성을 유지하도록 할 것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4.4.3.10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베어링류는 사용환경 및 제조사에 권장하는 그리스를 적용한다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   ①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유종이 다른 그리스의 혼합 사용을 금지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한 종류의 그리스만 사용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         ②고열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하중 등을 고려한 그리스를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선정해야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함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42" y="1608054"/>
            <a:ext cx="4032448" cy="96261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61" y="3259107"/>
            <a:ext cx="2947509" cy="74595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844" y="4932362"/>
            <a:ext cx="4032448" cy="1065954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3558" y="980728"/>
            <a:ext cx="4022731" cy="90881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447" y="2630536"/>
            <a:ext cx="1437999" cy="90821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0277" y="3933056"/>
            <a:ext cx="3407817" cy="108011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4038" y="5226098"/>
            <a:ext cx="2980576" cy="94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8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93394"/>
            <a:ext cx="4877816" cy="526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4.4.4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설비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8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계통 오일 윤활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4.4.4.1 Wire Rope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는 사용 전 오일에 담가 로프 내부까지 침투되도록 해야하며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운전시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Oil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과다로 비산이 없어야 한다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. (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오일 빼기 시간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: 3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일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4.4.4.2.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로터리 진공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Pump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는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오일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Leak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에 대비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하부에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Oil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받이를 설치해야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   4.4.4.3. Chain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은 최초 사용 전 적정 점도의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Oil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사용하여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Pin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과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Bush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까지 유막이 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형성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되도록 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-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롤러 체인의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Oil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점도는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#220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번 이상의 제품을 사용 할 것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 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4.4.4.4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Oil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비산 방지용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Cover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설치 해야하며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내부 확인용 견시창 적용 할 것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4.4.4.5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대형 감속기 사용시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Air Breather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를 설치하여 압력 증가를 방지 할 것</a:t>
            </a: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4.4.5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윤활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주의사항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4.4.5.1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사용 전 공장 출하시 도포된 방청유는 필히 크리닝 후 조립하도록 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4.4.5.2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LM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및 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Ball Screw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는 반드시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장갑 착용 후 취급하도록 한다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4.4.5.3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그리스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과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급유로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인한 주변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오염을 방지하고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골고루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도포 되도록 한다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4.4.5.4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Nipple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의 흔들림으로 그리스 누유가 없도록 체결을 견고하게 할 것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4.4.5.5</a:t>
            </a: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. </a:t>
            </a:r>
            <a:r>
              <a:rPr lang="ko-KR" altLang="en-US" sz="1000">
                <a:solidFill>
                  <a:srgbClr val="0000FF"/>
                </a:solidFill>
                <a:latin typeface="+mn-ea"/>
                <a:ea typeface="+mn-ea"/>
              </a:rPr>
              <a:t>급유시 블록을 이동하며 볼 열 전체에 도포가 되도록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한다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952206" y="583488"/>
            <a:ext cx="4877816" cy="4245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smtClean="0">
                <a:latin typeface="+mn-ea"/>
                <a:ea typeface="+mn-ea"/>
              </a:rPr>
              <a:t> </a:t>
            </a:r>
            <a:r>
              <a:rPr lang="en-US" altLang="ko-KR" sz="1000" b="1">
                <a:latin typeface="+mn-ea"/>
                <a:ea typeface="+mn-ea"/>
              </a:rPr>
              <a:t>4.5. </a:t>
            </a:r>
            <a:r>
              <a:rPr lang="ko-KR" altLang="en-US" sz="1000" b="1">
                <a:latin typeface="+mn-ea"/>
                <a:ea typeface="+mn-ea"/>
              </a:rPr>
              <a:t>배관</a:t>
            </a:r>
            <a:endParaRPr lang="en-US" altLang="ko-KR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4.5.1. </a:t>
            </a:r>
            <a:r>
              <a:rPr lang="ko-KR" altLang="en-US" sz="1000">
                <a:latin typeface="+mn-ea"/>
                <a:ea typeface="+mn-ea"/>
              </a:rPr>
              <a:t>특수</a:t>
            </a:r>
            <a:r>
              <a:rPr lang="en-US" altLang="ko-KR" sz="1000">
                <a:latin typeface="+mn-ea"/>
                <a:ea typeface="+mn-ea"/>
              </a:rPr>
              <a:t>(GAS/</a:t>
            </a:r>
            <a:r>
              <a:rPr lang="ko-KR" altLang="en-US" sz="1000">
                <a:latin typeface="+mn-ea"/>
                <a:ea typeface="+mn-ea"/>
              </a:rPr>
              <a:t>약품공정</a:t>
            </a:r>
            <a:r>
              <a:rPr lang="en-US" altLang="ko-KR" sz="1000">
                <a:latin typeface="+mn-ea"/>
                <a:ea typeface="+mn-ea"/>
              </a:rPr>
              <a:t>)</a:t>
            </a:r>
            <a:r>
              <a:rPr lang="ko-KR" altLang="en-US" sz="1000" smtClean="0">
                <a:latin typeface="+mn-ea"/>
                <a:ea typeface="+mn-ea"/>
              </a:rPr>
              <a:t>배관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4.5.1.1. </a:t>
            </a:r>
            <a:r>
              <a:rPr lang="ko-KR" altLang="en-US" sz="1000">
                <a:latin typeface="+mn-ea"/>
                <a:ea typeface="+mn-ea"/>
              </a:rPr>
              <a:t>화학 약품 배관은 산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알카리계 약품의 경우 고밀도 폴리에틸렌</a:t>
            </a:r>
            <a:r>
              <a:rPr lang="en-US" altLang="ko-KR" sz="100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 불소계수지의 </a:t>
            </a:r>
            <a:r>
              <a:rPr lang="en-US" altLang="ko-KR" sz="1000">
                <a:latin typeface="+mn-ea"/>
                <a:ea typeface="+mn-ea"/>
              </a:rPr>
              <a:t>PFA</a:t>
            </a:r>
            <a:r>
              <a:rPr lang="ko-KR" altLang="en-US" sz="1000">
                <a:latin typeface="+mn-ea"/>
                <a:ea typeface="+mn-ea"/>
              </a:rPr>
              <a:t>와 </a:t>
            </a:r>
            <a:r>
              <a:rPr lang="en-US" altLang="ko-KR" sz="1000">
                <a:latin typeface="+mn-ea"/>
                <a:ea typeface="+mn-ea"/>
              </a:rPr>
              <a:t>PTFE</a:t>
            </a:r>
            <a:r>
              <a:rPr lang="ko-KR" altLang="en-US" sz="1000">
                <a:latin typeface="+mn-ea"/>
                <a:ea typeface="+mn-ea"/>
              </a:rPr>
              <a:t>를 사용하고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용제계의 경우 경면 처리한 </a:t>
            </a:r>
            <a:r>
              <a:rPr lang="en-US" altLang="ko-KR" sz="1000">
                <a:latin typeface="+mn-ea"/>
                <a:ea typeface="+mn-ea"/>
              </a:rPr>
              <a:t>SUS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 재질을 사용한다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4.5.1.2. IN </a:t>
            </a:r>
            <a:r>
              <a:rPr lang="ko-KR" altLang="en-US" sz="1000">
                <a:latin typeface="+mn-ea"/>
                <a:ea typeface="+mn-ea"/>
              </a:rPr>
              <a:t>배관에는 </a:t>
            </a:r>
            <a:r>
              <a:rPr lang="en-US" altLang="ko-KR" sz="1000">
                <a:latin typeface="+mn-ea"/>
                <a:ea typeface="+mn-ea"/>
              </a:rPr>
              <a:t>FILTER</a:t>
            </a:r>
            <a:r>
              <a:rPr lang="ko-KR" altLang="en-US" sz="1000">
                <a:latin typeface="+mn-ea"/>
                <a:ea typeface="+mn-ea"/>
              </a:rPr>
              <a:t>를 설치하고 </a:t>
            </a:r>
            <a:r>
              <a:rPr lang="en-US" altLang="ko-KR" sz="1000">
                <a:latin typeface="+mn-ea"/>
                <a:ea typeface="+mn-ea"/>
              </a:rPr>
              <a:t>IN/OUT</a:t>
            </a:r>
            <a:r>
              <a:rPr lang="ko-KR" altLang="en-US" sz="1000">
                <a:latin typeface="+mn-ea"/>
                <a:ea typeface="+mn-ea"/>
              </a:rPr>
              <a:t>부에 압력계를 설치한다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4.5.1.3. </a:t>
            </a:r>
            <a:r>
              <a:rPr lang="ko-KR" altLang="en-US" sz="1000">
                <a:latin typeface="+mn-ea"/>
                <a:ea typeface="+mn-ea"/>
              </a:rPr>
              <a:t>배관의 연결 방법은 분해할 수 있도록 </a:t>
            </a:r>
            <a:r>
              <a:rPr lang="en-US" altLang="ko-KR" sz="1000">
                <a:latin typeface="+mn-ea"/>
                <a:ea typeface="+mn-ea"/>
              </a:rPr>
              <a:t>FLANGE TYPE </a:t>
            </a:r>
            <a:r>
              <a:rPr lang="ko-KR" altLang="en-US" sz="1000">
                <a:latin typeface="+mn-ea"/>
                <a:ea typeface="+mn-ea"/>
              </a:rPr>
              <a:t>및 용접을 원칙으로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 하며 부득이한 경우 </a:t>
            </a:r>
            <a:r>
              <a:rPr lang="en-US" altLang="ko-KR" sz="1000">
                <a:latin typeface="+mn-ea"/>
                <a:ea typeface="+mn-ea"/>
              </a:rPr>
              <a:t>SDI </a:t>
            </a:r>
            <a:r>
              <a:rPr lang="ko-KR" altLang="en-US" sz="1000">
                <a:latin typeface="+mn-ea"/>
                <a:ea typeface="+mn-ea"/>
              </a:rPr>
              <a:t>보전 부서 협의를 거쳐 시공할 수 있다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4.5.1.4. </a:t>
            </a:r>
            <a:r>
              <a:rPr lang="ko-KR" altLang="en-US" sz="1000">
                <a:latin typeface="+mn-ea"/>
                <a:ea typeface="+mn-ea"/>
              </a:rPr>
              <a:t>극판 공정의 배관 연결부의 </a:t>
            </a:r>
            <a:r>
              <a:rPr lang="en-US" altLang="ko-KR" sz="1000">
                <a:latin typeface="+mn-ea"/>
                <a:ea typeface="+mn-ea"/>
              </a:rPr>
              <a:t>PACKING</a:t>
            </a:r>
            <a:r>
              <a:rPr lang="ko-KR" altLang="en-US" sz="1000">
                <a:latin typeface="+mn-ea"/>
                <a:ea typeface="+mn-ea"/>
              </a:rPr>
              <a:t>은 </a:t>
            </a:r>
            <a:r>
              <a:rPr lang="en-US" altLang="ko-KR" sz="1000">
                <a:latin typeface="+mn-ea"/>
                <a:ea typeface="+mn-ea"/>
              </a:rPr>
              <a:t>TEFLON/EPDM </a:t>
            </a:r>
            <a:r>
              <a:rPr lang="ko-KR" altLang="en-US" sz="1000">
                <a:latin typeface="+mn-ea"/>
                <a:ea typeface="+mn-ea"/>
              </a:rPr>
              <a:t>으로 하고 스팀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 배관은 스틸 </a:t>
            </a:r>
            <a:r>
              <a:rPr lang="en-US" altLang="ko-KR" sz="1000">
                <a:latin typeface="+mn-ea"/>
                <a:ea typeface="+mn-ea"/>
              </a:rPr>
              <a:t>GASKET </a:t>
            </a:r>
            <a:r>
              <a:rPr lang="ko-KR" altLang="en-US" sz="1000">
                <a:latin typeface="+mn-ea"/>
                <a:ea typeface="+mn-ea"/>
              </a:rPr>
              <a:t>을 적용한다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4.5.1.5. </a:t>
            </a:r>
            <a:r>
              <a:rPr lang="ko-KR" altLang="en-US" sz="1000">
                <a:latin typeface="+mn-ea"/>
                <a:ea typeface="+mn-ea"/>
              </a:rPr>
              <a:t>유량 및 사용 압력을 고려한 직경</a:t>
            </a:r>
            <a:r>
              <a:rPr lang="en-US" altLang="ko-KR" sz="1000">
                <a:latin typeface="+mn-ea"/>
                <a:ea typeface="+mn-ea"/>
              </a:rPr>
              <a:t>(Φ)</a:t>
            </a:r>
            <a:r>
              <a:rPr lang="ko-KR" altLang="en-US" sz="1000">
                <a:latin typeface="+mn-ea"/>
                <a:ea typeface="+mn-ea"/>
              </a:rPr>
              <a:t>과 두께</a:t>
            </a:r>
            <a:r>
              <a:rPr lang="en-US" altLang="ko-KR" sz="1000">
                <a:latin typeface="+mn-ea"/>
                <a:ea typeface="+mn-ea"/>
              </a:rPr>
              <a:t>(T) </a:t>
            </a:r>
            <a:r>
              <a:rPr lang="ko-KR" altLang="en-US" sz="1000">
                <a:latin typeface="+mn-ea"/>
                <a:ea typeface="+mn-ea"/>
              </a:rPr>
              <a:t>선정하여 압력 강하와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충격에 견디도록 시공되어야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조립공정 배관라인 설계식 산출근거 제출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4.5.1.6. 2" </a:t>
            </a:r>
            <a:r>
              <a:rPr lang="ko-KR" altLang="en-US" sz="1000">
                <a:latin typeface="+mn-ea"/>
                <a:ea typeface="+mn-ea"/>
              </a:rPr>
              <a:t>이상 배관 시공 시 분해가 용이하도록 </a:t>
            </a:r>
            <a:r>
              <a:rPr lang="en-US" altLang="ko-KR" sz="1000">
                <a:latin typeface="+mn-ea"/>
                <a:ea typeface="+mn-ea"/>
              </a:rPr>
              <a:t>FLANGE TYPE</a:t>
            </a:r>
            <a:r>
              <a:rPr lang="ko-KR" altLang="en-US" sz="1000">
                <a:latin typeface="+mn-ea"/>
                <a:ea typeface="+mn-ea"/>
              </a:rPr>
              <a:t>을 사용하며</a:t>
            </a:r>
            <a:r>
              <a:rPr lang="en-US" altLang="ko-KR" sz="100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 모든 </a:t>
            </a:r>
            <a:r>
              <a:rPr lang="en-US" altLang="ko-KR" sz="1000">
                <a:latin typeface="+mn-ea"/>
                <a:ea typeface="+mn-ea"/>
              </a:rPr>
              <a:t>BOLT </a:t>
            </a:r>
            <a:r>
              <a:rPr lang="ko-KR" altLang="en-US" sz="1000">
                <a:latin typeface="+mn-ea"/>
                <a:ea typeface="+mn-ea"/>
              </a:rPr>
              <a:t>체결 후 적절한 길이 확보</a:t>
            </a:r>
            <a:r>
              <a:rPr lang="en-US" altLang="ko-KR" sz="1000">
                <a:latin typeface="+mn-ea"/>
                <a:ea typeface="+mn-ea"/>
              </a:rPr>
              <a:t>(10~20MM)</a:t>
            </a:r>
            <a:r>
              <a:rPr lang="ko-KR" altLang="en-US" sz="1000">
                <a:latin typeface="+mn-ea"/>
                <a:ea typeface="+mn-ea"/>
              </a:rPr>
              <a:t>와 </a:t>
            </a:r>
            <a:r>
              <a:rPr lang="en-US" altLang="ko-KR" sz="1000">
                <a:latin typeface="+mn-ea"/>
                <a:ea typeface="+mn-ea"/>
              </a:rPr>
              <a:t>SPRING WASHER,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평 </a:t>
            </a:r>
            <a:r>
              <a:rPr lang="en-US" altLang="ko-KR" sz="1000">
                <a:latin typeface="+mn-ea"/>
                <a:ea typeface="+mn-ea"/>
              </a:rPr>
              <a:t>WASHER</a:t>
            </a:r>
            <a:r>
              <a:rPr lang="ko-KR" altLang="en-US" sz="1000">
                <a:latin typeface="+mn-ea"/>
                <a:ea typeface="+mn-ea"/>
              </a:rPr>
              <a:t>를 반드시 적용한다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4.5.1.7. </a:t>
            </a:r>
            <a:r>
              <a:rPr lang="ko-KR" altLang="en-US" sz="1000">
                <a:latin typeface="+mn-ea"/>
                <a:ea typeface="+mn-ea"/>
              </a:rPr>
              <a:t>유량 관리 </a:t>
            </a:r>
            <a:r>
              <a:rPr lang="en-US" altLang="ko-KR" sz="1000">
                <a:latin typeface="+mn-ea"/>
                <a:ea typeface="+mn-ea"/>
              </a:rPr>
              <a:t>POINT</a:t>
            </a:r>
            <a:r>
              <a:rPr lang="ko-KR" altLang="en-US" sz="1000">
                <a:latin typeface="+mn-ea"/>
                <a:ea typeface="+mn-ea"/>
              </a:rPr>
              <a:t>는 유량계를 설치하고 교체가 용이하여야 하고 필요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없는 곳에는 입</a:t>
            </a:r>
            <a:r>
              <a:rPr lang="en-US" altLang="ko-KR" sz="1000">
                <a:latin typeface="+mn-ea"/>
                <a:ea typeface="+mn-ea"/>
              </a:rPr>
              <a:t>·</a:t>
            </a:r>
            <a:r>
              <a:rPr lang="ko-KR" altLang="en-US" sz="1000">
                <a:latin typeface="+mn-ea"/>
                <a:ea typeface="+mn-ea"/>
              </a:rPr>
              <a:t>출 구분용 압력계를 설치한다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4.5.1.8. </a:t>
            </a:r>
            <a:r>
              <a:rPr lang="ko-KR" altLang="en-US" sz="1000">
                <a:latin typeface="+mn-ea"/>
                <a:ea typeface="+mn-ea"/>
              </a:rPr>
              <a:t>배관 시공 전후 부품의 분해 세척을 제시하면 이를 수행하여야 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4.5.1.9. </a:t>
            </a:r>
            <a:r>
              <a:rPr lang="ko-KR" altLang="en-US" sz="1000">
                <a:latin typeface="+mn-ea"/>
                <a:ea typeface="+mn-ea"/>
              </a:rPr>
              <a:t>배관 완료 후 반드시 </a:t>
            </a:r>
            <a:r>
              <a:rPr lang="en-US" altLang="ko-KR" sz="1000">
                <a:latin typeface="+mn-ea"/>
                <a:ea typeface="+mn-ea"/>
              </a:rPr>
              <a:t>AIR</a:t>
            </a:r>
            <a:r>
              <a:rPr lang="ko-KR" altLang="en-US" sz="1000">
                <a:latin typeface="+mn-ea"/>
                <a:ea typeface="+mn-ea"/>
              </a:rPr>
              <a:t>를 이용 </a:t>
            </a:r>
            <a:r>
              <a:rPr lang="en-US" altLang="ko-KR" sz="1000">
                <a:latin typeface="+mn-ea"/>
                <a:ea typeface="+mn-ea"/>
              </a:rPr>
              <a:t>LEAK TEST </a:t>
            </a:r>
            <a:r>
              <a:rPr lang="ko-KR" altLang="en-US" sz="1000">
                <a:latin typeface="+mn-ea"/>
                <a:ea typeface="+mn-ea"/>
              </a:rPr>
              <a:t>및 오염원 완전 제거를 위한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   배관 </a:t>
            </a:r>
            <a:r>
              <a:rPr lang="en-US" altLang="ko-KR" sz="1000">
                <a:latin typeface="+mn-ea"/>
                <a:ea typeface="+mn-ea"/>
              </a:rPr>
              <a:t>CLEANING</a:t>
            </a:r>
            <a:r>
              <a:rPr lang="ko-KR" altLang="en-US" sz="1000">
                <a:latin typeface="+mn-ea"/>
                <a:ea typeface="+mn-ea"/>
              </a:rPr>
              <a:t>을 실시한다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4.5.1.10. GAS </a:t>
            </a:r>
            <a:r>
              <a:rPr lang="ko-KR" altLang="en-US" sz="1000">
                <a:latin typeface="+mn-ea"/>
                <a:ea typeface="+mn-ea"/>
              </a:rPr>
              <a:t>배관의 경우 </a:t>
            </a:r>
            <a:r>
              <a:rPr lang="en-US" altLang="ko-KR" sz="1000">
                <a:latin typeface="+mn-ea"/>
                <a:ea typeface="+mn-ea"/>
              </a:rPr>
              <a:t>INPUT</a:t>
            </a:r>
            <a:r>
              <a:rPr lang="ko-KR" altLang="en-US" sz="1000">
                <a:latin typeface="+mn-ea"/>
                <a:ea typeface="+mn-ea"/>
              </a:rPr>
              <a:t>에는 역화 방지기</a:t>
            </a:r>
            <a:r>
              <a:rPr lang="en-US" altLang="ko-KR" sz="1000">
                <a:latin typeface="+mn-ea"/>
                <a:ea typeface="+mn-ea"/>
              </a:rPr>
              <a:t>(K·S </a:t>
            </a:r>
            <a:r>
              <a:rPr lang="ko-KR" altLang="en-US" sz="1000">
                <a:latin typeface="+mn-ea"/>
                <a:ea typeface="+mn-ea"/>
              </a:rPr>
              <a:t>안전 규격품</a:t>
            </a:r>
            <a:r>
              <a:rPr lang="en-US" altLang="ko-KR" sz="1000">
                <a:latin typeface="+mn-ea"/>
                <a:ea typeface="+mn-ea"/>
              </a:rPr>
              <a:t>)</a:t>
            </a:r>
            <a:r>
              <a:rPr lang="ko-KR" altLang="en-US" sz="1000">
                <a:latin typeface="+mn-ea"/>
                <a:ea typeface="+mn-ea"/>
              </a:rPr>
              <a:t>를 설치한다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 4.5.1.11. </a:t>
            </a:r>
            <a:r>
              <a:rPr lang="ko-KR" altLang="en-US" sz="1000">
                <a:latin typeface="+mn-ea"/>
                <a:ea typeface="+mn-ea"/>
              </a:rPr>
              <a:t>약품 사용 </a:t>
            </a:r>
            <a:r>
              <a:rPr lang="en-US" altLang="ko-KR" sz="1000">
                <a:latin typeface="+mn-ea"/>
                <a:ea typeface="+mn-ea"/>
              </a:rPr>
              <a:t>SOLENOID VALVE</a:t>
            </a:r>
            <a:r>
              <a:rPr lang="ko-KR" altLang="en-US" sz="1000">
                <a:latin typeface="+mn-ea"/>
                <a:ea typeface="+mn-ea"/>
              </a:rPr>
              <a:t>는 </a:t>
            </a:r>
            <a:r>
              <a:rPr lang="en-US" altLang="ko-KR" sz="1000">
                <a:latin typeface="+mn-ea"/>
                <a:ea typeface="+mn-ea"/>
              </a:rPr>
              <a:t>TEFLON </a:t>
            </a:r>
            <a:r>
              <a:rPr lang="ko-KR" altLang="en-US" sz="1000">
                <a:latin typeface="+mn-ea"/>
                <a:ea typeface="+mn-ea"/>
              </a:rPr>
              <a:t>재질을 사용한다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26" y="5750508"/>
            <a:ext cx="4136224" cy="101023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26" y="3303699"/>
            <a:ext cx="4136224" cy="111912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759" y="1988841"/>
            <a:ext cx="2664296" cy="86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619273"/>
            <a:ext cx="4877816" cy="5245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</a:t>
            </a:r>
            <a:r>
              <a:rPr lang="en-US" altLang="ko-KR" sz="1000" smtClean="0">
                <a:latin typeface="+mn-ea"/>
              </a:rPr>
              <a:t> 4.5.2</a:t>
            </a:r>
            <a:r>
              <a:rPr lang="en-US" altLang="ko-KR" sz="1000">
                <a:latin typeface="+mn-ea"/>
              </a:rPr>
              <a:t>. </a:t>
            </a:r>
            <a:r>
              <a:rPr lang="ko-KR" altLang="en-US" sz="1000">
                <a:latin typeface="+mn-ea"/>
              </a:rPr>
              <a:t>일반</a:t>
            </a:r>
            <a:r>
              <a:rPr lang="en-US" altLang="ko-KR" sz="1000">
                <a:latin typeface="+mn-ea"/>
              </a:rPr>
              <a:t>(</a:t>
            </a:r>
            <a:r>
              <a:rPr lang="ko-KR" altLang="en-US" sz="1000">
                <a:latin typeface="+mn-ea"/>
              </a:rPr>
              <a:t>공기</a:t>
            </a:r>
            <a:r>
              <a:rPr lang="en-US" altLang="ko-KR" sz="1000">
                <a:latin typeface="+mn-ea"/>
              </a:rPr>
              <a:t>,</a:t>
            </a:r>
            <a:r>
              <a:rPr lang="ko-KR" altLang="en-US" sz="1000">
                <a:latin typeface="+mn-ea"/>
              </a:rPr>
              <a:t>수</a:t>
            </a:r>
            <a:r>
              <a:rPr lang="en-US" altLang="ko-KR" sz="1000">
                <a:latin typeface="+mn-ea"/>
              </a:rPr>
              <a:t>)</a:t>
            </a:r>
            <a:r>
              <a:rPr lang="ko-KR" altLang="en-US" sz="1000" smtClean="0">
                <a:latin typeface="+mn-ea"/>
              </a:rPr>
              <a:t>배관</a:t>
            </a:r>
            <a:endParaRPr lang="en-US" altLang="ko-KR" sz="1000" smtClean="0">
              <a:latin typeface="+mn-ea"/>
            </a:endParaRPr>
          </a:p>
          <a:p>
            <a:pPr>
              <a:lnSpc>
                <a:spcPts val="1300"/>
              </a:lnSpc>
            </a:pP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4.5.2.1. </a:t>
            </a:r>
            <a:r>
              <a:rPr lang="ko-KR" altLang="en-US" sz="1000">
                <a:latin typeface="+mn-ea"/>
              </a:rPr>
              <a:t>모든 배관은 </a:t>
            </a:r>
            <a:r>
              <a:rPr lang="en-US" altLang="ko-KR" sz="1000">
                <a:latin typeface="+mn-ea"/>
              </a:rPr>
              <a:t>SUS </a:t>
            </a:r>
            <a:r>
              <a:rPr lang="ko-KR" altLang="en-US" sz="1000">
                <a:latin typeface="+mn-ea"/>
              </a:rPr>
              <a:t>재질 사용을 원칙으로 하고</a:t>
            </a:r>
            <a:r>
              <a:rPr lang="en-US" altLang="ko-KR" sz="1000">
                <a:latin typeface="+mn-ea"/>
              </a:rPr>
              <a:t>, LEAK</a:t>
            </a:r>
            <a:r>
              <a:rPr lang="ko-KR" altLang="en-US" sz="1000">
                <a:latin typeface="+mn-ea"/>
              </a:rPr>
              <a:t>가 발생하면 안 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4.5.2.2. </a:t>
            </a:r>
            <a:r>
              <a:rPr lang="ko-KR" altLang="en-US" sz="1000">
                <a:latin typeface="+mn-ea"/>
              </a:rPr>
              <a:t>설비 내의 모든 배관은 반드시 </a:t>
            </a:r>
            <a:r>
              <a:rPr lang="en-US" altLang="ko-KR" sz="1000">
                <a:latin typeface="+mn-ea"/>
              </a:rPr>
              <a:t>MAIN FILTER</a:t>
            </a:r>
            <a:r>
              <a:rPr lang="ko-KR" altLang="en-US" sz="1000">
                <a:latin typeface="+mn-ea"/>
              </a:rPr>
              <a:t>를 설치한다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4.5.2.3. </a:t>
            </a:r>
            <a:r>
              <a:rPr lang="ko-KR" altLang="en-US" sz="1000">
                <a:latin typeface="+mn-ea"/>
              </a:rPr>
              <a:t>모든 배관은 </a:t>
            </a:r>
            <a:r>
              <a:rPr lang="en-US" altLang="ko-KR" sz="1000">
                <a:latin typeface="+mn-ea"/>
              </a:rPr>
              <a:t>FLUSHING</a:t>
            </a:r>
            <a:r>
              <a:rPr lang="ko-KR" altLang="en-US" sz="1000">
                <a:latin typeface="+mn-ea"/>
              </a:rPr>
              <a:t>이 가능 하도록 하며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직선으로 분해 및 조립을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 할 수 있어야 하고</a:t>
            </a:r>
            <a:r>
              <a:rPr lang="en-US" altLang="ko-KR" sz="1000">
                <a:latin typeface="+mn-ea"/>
              </a:rPr>
              <a:t>, VALVE</a:t>
            </a:r>
            <a:r>
              <a:rPr lang="ko-KR" altLang="en-US" sz="1000">
                <a:latin typeface="+mn-ea"/>
              </a:rPr>
              <a:t>는 단독으로 분해가 가능하도록 시공해야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4.5.2.4. </a:t>
            </a:r>
            <a:r>
              <a:rPr lang="ko-KR" altLang="en-US" sz="1000">
                <a:latin typeface="+mn-ea"/>
              </a:rPr>
              <a:t>모든 </a:t>
            </a:r>
            <a:r>
              <a:rPr lang="en-US" altLang="ko-KR" sz="1000">
                <a:latin typeface="+mn-ea"/>
              </a:rPr>
              <a:t>PIPE </a:t>
            </a:r>
            <a:r>
              <a:rPr lang="ko-KR" altLang="en-US" sz="1000">
                <a:latin typeface="+mn-ea"/>
              </a:rPr>
              <a:t>및 부속류는 </a:t>
            </a:r>
            <a:r>
              <a:rPr lang="en-US" altLang="ko-KR" sz="1000">
                <a:latin typeface="+mn-ea"/>
              </a:rPr>
              <a:t>KS</a:t>
            </a:r>
            <a:r>
              <a:rPr lang="ko-KR" altLang="en-US" sz="1000">
                <a:latin typeface="+mn-ea"/>
              </a:rPr>
              <a:t>품</a:t>
            </a:r>
            <a:r>
              <a:rPr lang="en-US" altLang="ko-KR" sz="1000">
                <a:latin typeface="+mn-ea"/>
              </a:rPr>
              <a:t>(</a:t>
            </a:r>
            <a:r>
              <a:rPr lang="ko-KR" altLang="en-US" sz="1000">
                <a:latin typeface="+mn-ea"/>
              </a:rPr>
              <a:t>㉿</a:t>
            </a:r>
            <a:r>
              <a:rPr lang="en-US" altLang="ko-KR" sz="1000">
                <a:latin typeface="+mn-ea"/>
              </a:rPr>
              <a:t>)</a:t>
            </a:r>
            <a:r>
              <a:rPr lang="ko-KR" altLang="en-US" sz="1000">
                <a:latin typeface="+mn-ea"/>
              </a:rPr>
              <a:t>을 사용하여야 하고</a:t>
            </a:r>
            <a:r>
              <a:rPr lang="en-US" altLang="ko-KR" sz="1000">
                <a:latin typeface="+mn-ea"/>
              </a:rPr>
              <a:t>, ARGON </a:t>
            </a:r>
            <a:r>
              <a:rPr lang="ko-KR" altLang="en-US" sz="1000">
                <a:latin typeface="+mn-ea"/>
              </a:rPr>
              <a:t>용접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 시행하되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용접기능사 </a:t>
            </a:r>
            <a:r>
              <a:rPr lang="en-US" altLang="ko-KR" sz="1000">
                <a:latin typeface="+mn-ea"/>
              </a:rPr>
              <a:t>1</a:t>
            </a:r>
            <a:r>
              <a:rPr lang="ko-KR" altLang="en-US" sz="1000">
                <a:latin typeface="+mn-ea"/>
              </a:rPr>
              <a:t>급 수준 이상이어야 하며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중간 검수 불량 판정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 받아 </a:t>
            </a:r>
            <a:r>
              <a:rPr lang="en-US" altLang="ko-KR" sz="1000">
                <a:latin typeface="+mn-ea"/>
              </a:rPr>
              <a:t>SDI</a:t>
            </a:r>
            <a:r>
              <a:rPr lang="ko-KR" altLang="en-US" sz="1000">
                <a:latin typeface="+mn-ea"/>
              </a:rPr>
              <a:t>에서 재시공 요청하면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이를 수행하여야 한다</a:t>
            </a:r>
            <a:r>
              <a:rPr lang="en-US" altLang="ko-KR" sz="1000">
                <a:latin typeface="+mn-ea"/>
              </a:rPr>
              <a:t>. </a:t>
            </a:r>
            <a:r>
              <a:rPr lang="ko-KR" altLang="en-US" sz="1000">
                <a:latin typeface="+mn-ea"/>
              </a:rPr>
              <a:t>용접 시 반드시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 용접봉 사용하여 덧살 용접 시공하며 외관이 미려해야 한다</a:t>
            </a:r>
            <a:r>
              <a:rPr lang="en-US" altLang="ko-KR" sz="1000">
                <a:latin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4.5.2.5. PVC </a:t>
            </a:r>
            <a:r>
              <a:rPr lang="ko-KR" altLang="en-US" sz="1000">
                <a:latin typeface="+mn-ea"/>
              </a:rPr>
              <a:t>배관의 경우 연결부는 </a:t>
            </a:r>
            <a:r>
              <a:rPr lang="en-US" altLang="ko-KR" sz="1000">
                <a:latin typeface="+mn-ea"/>
              </a:rPr>
              <a:t>BONDING</a:t>
            </a:r>
            <a:r>
              <a:rPr lang="ko-KR" altLang="en-US" sz="1000">
                <a:latin typeface="+mn-ea"/>
              </a:rPr>
              <a:t>을 불허하고 용접을 원칙으로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4.5.2.6. PVC TANK</a:t>
            </a:r>
            <a:r>
              <a:rPr lang="ko-KR" altLang="en-US" sz="1000">
                <a:latin typeface="+mn-ea"/>
              </a:rPr>
              <a:t>류 제작은 하단부 </a:t>
            </a:r>
            <a:r>
              <a:rPr lang="en-US" altLang="ko-KR" sz="1000">
                <a:latin typeface="+mn-ea"/>
              </a:rPr>
              <a:t>ROUND BANDING </a:t>
            </a:r>
            <a:r>
              <a:rPr lang="ko-KR" altLang="en-US" sz="1000">
                <a:latin typeface="+mn-ea"/>
              </a:rPr>
              <a:t>시공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용접을 최소화 </a:t>
            </a:r>
            <a:endParaRPr lang="en-US" altLang="ko-KR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          </a:t>
            </a:r>
            <a:r>
              <a:rPr lang="ko-KR" altLang="en-US" sz="1000">
                <a:latin typeface="+mn-ea"/>
              </a:rPr>
              <a:t>해야 하며</a:t>
            </a:r>
            <a:r>
              <a:rPr lang="en-US" altLang="ko-KR" sz="1000">
                <a:latin typeface="+mn-ea"/>
              </a:rPr>
              <a:t>LEAK</a:t>
            </a:r>
            <a:r>
              <a:rPr lang="ko-KR" altLang="en-US" sz="1000">
                <a:latin typeface="+mn-ea"/>
              </a:rPr>
              <a:t>에 대비하며 내열용 </a:t>
            </a:r>
            <a:r>
              <a:rPr lang="en-US" altLang="ko-KR" sz="1000">
                <a:latin typeface="+mn-ea"/>
              </a:rPr>
              <a:t>PVC</a:t>
            </a:r>
            <a:r>
              <a:rPr lang="ko-KR" altLang="en-US" sz="1000">
                <a:latin typeface="+mn-ea"/>
              </a:rPr>
              <a:t>를 사용해야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4.5.2.7. </a:t>
            </a:r>
            <a:r>
              <a:rPr lang="ko-KR" altLang="en-US" sz="1000">
                <a:latin typeface="+mn-ea"/>
              </a:rPr>
              <a:t>모든 배관은 사용 명패</a:t>
            </a:r>
            <a:r>
              <a:rPr lang="en-US" altLang="ko-KR" sz="1000">
                <a:latin typeface="+mn-ea"/>
              </a:rPr>
              <a:t>(</a:t>
            </a:r>
            <a:r>
              <a:rPr lang="ko-KR" altLang="en-US" sz="1000">
                <a:latin typeface="+mn-ea"/>
              </a:rPr>
              <a:t>용도</a:t>
            </a:r>
            <a:r>
              <a:rPr lang="en-US" altLang="ko-KR" sz="1000">
                <a:latin typeface="+mn-ea"/>
              </a:rPr>
              <a:t>)</a:t>
            </a:r>
            <a:r>
              <a:rPr lang="ko-KR" altLang="en-US" sz="1000">
                <a:latin typeface="+mn-ea"/>
              </a:rPr>
              <a:t>와 흐름 방향 표시를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4.5.2.8. </a:t>
            </a:r>
            <a:r>
              <a:rPr lang="ko-KR" altLang="en-US" sz="1000">
                <a:latin typeface="+mn-ea"/>
              </a:rPr>
              <a:t>모든 배관의 색상은 별도의 기준에 따른다</a:t>
            </a:r>
            <a:r>
              <a:rPr lang="en-US" altLang="ko-KR" sz="1000">
                <a:latin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4.5.2.9.</a:t>
            </a:r>
            <a:r>
              <a:rPr lang="ko-KR" altLang="en-US" sz="1000">
                <a:latin typeface="+mn-ea"/>
              </a:rPr>
              <a:t>배관 시공 외관 상태는 수직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수평 상태가 정확해야 하며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각 개소는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별도 </a:t>
            </a:r>
            <a:r>
              <a:rPr lang="en-US" altLang="ko-KR" sz="1000">
                <a:latin typeface="+mn-ea"/>
              </a:rPr>
              <a:t>PIPE RACK </a:t>
            </a:r>
            <a:r>
              <a:rPr lang="ko-KR" altLang="en-US" sz="1000">
                <a:latin typeface="+mn-ea"/>
              </a:rPr>
              <a:t>설치 </a:t>
            </a:r>
            <a:r>
              <a:rPr lang="en-US" altLang="ko-KR" sz="1000">
                <a:latin typeface="+mn-ea"/>
              </a:rPr>
              <a:t>U BOLT </a:t>
            </a:r>
            <a:r>
              <a:rPr lang="ko-KR" altLang="en-US" sz="1000">
                <a:latin typeface="+mn-ea"/>
              </a:rPr>
              <a:t>체결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고정 간격이 일정하고 견고해야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4.5.2.10. </a:t>
            </a:r>
            <a:r>
              <a:rPr lang="ko-KR" altLang="en-US" sz="1000">
                <a:latin typeface="+mn-ea"/>
              </a:rPr>
              <a:t>압력</a:t>
            </a:r>
            <a:r>
              <a:rPr lang="en-US" altLang="ko-KR" sz="1000">
                <a:latin typeface="+mn-ea"/>
              </a:rPr>
              <a:t>(</a:t>
            </a:r>
            <a:r>
              <a:rPr lang="ko-KR" altLang="en-US" sz="1000">
                <a:latin typeface="+mn-ea"/>
              </a:rPr>
              <a:t>미압</a:t>
            </a:r>
            <a:r>
              <a:rPr lang="en-US" altLang="ko-KR" sz="1000">
                <a:latin typeface="+mn-ea"/>
              </a:rPr>
              <a:t>)</a:t>
            </a:r>
            <a:r>
              <a:rPr lang="ko-KR" altLang="en-US" sz="1000">
                <a:latin typeface="+mn-ea"/>
              </a:rPr>
              <a:t>이 있는 곳에는 조절부 전후에 압력</a:t>
            </a:r>
            <a:r>
              <a:rPr lang="en-US" altLang="ko-KR" sz="1000">
                <a:latin typeface="+mn-ea"/>
              </a:rPr>
              <a:t>(</a:t>
            </a:r>
            <a:r>
              <a:rPr lang="ko-KR" altLang="en-US" sz="1000">
                <a:latin typeface="+mn-ea"/>
              </a:rPr>
              <a:t>미압</a:t>
            </a:r>
            <a:r>
              <a:rPr lang="en-US" altLang="ko-KR" sz="1000">
                <a:latin typeface="+mn-ea"/>
              </a:rPr>
              <a:t>)</a:t>
            </a:r>
            <a:r>
              <a:rPr lang="ko-KR" altLang="en-US" sz="1000">
                <a:latin typeface="+mn-ea"/>
              </a:rPr>
              <a:t>계를 설치한다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4.5.2.11. </a:t>
            </a:r>
            <a:r>
              <a:rPr lang="ko-KR" altLang="en-US" sz="1000">
                <a:latin typeface="+mn-ea"/>
              </a:rPr>
              <a:t>진동 및 신축성이 있는 곳의 배관 연결부에는 </a:t>
            </a:r>
            <a:r>
              <a:rPr lang="en-US" altLang="ko-KR" sz="1000">
                <a:latin typeface="+mn-ea"/>
              </a:rPr>
              <a:t>FLEXIBLE</a:t>
            </a:r>
            <a:r>
              <a:rPr lang="ko-KR" altLang="en-US" sz="1000">
                <a:latin typeface="+mn-ea"/>
              </a:rPr>
              <a:t>로 연결한다</a:t>
            </a:r>
            <a:r>
              <a:rPr lang="en-US" altLang="ko-KR" sz="1000">
                <a:latin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           (</a:t>
            </a:r>
            <a:r>
              <a:rPr lang="ko-KR" altLang="en-US" sz="1000">
                <a:latin typeface="+mn-ea"/>
              </a:rPr>
              <a:t>외부 </a:t>
            </a:r>
            <a:r>
              <a:rPr lang="en-US" altLang="ko-KR" sz="1000">
                <a:latin typeface="+mn-ea"/>
              </a:rPr>
              <a:t>SUS FLEXIBLE, </a:t>
            </a:r>
            <a:r>
              <a:rPr lang="ko-KR" altLang="en-US" sz="1000">
                <a:latin typeface="+mn-ea"/>
              </a:rPr>
              <a:t>내부 </a:t>
            </a:r>
            <a:r>
              <a:rPr lang="en-US" altLang="ko-KR" sz="1000">
                <a:latin typeface="+mn-ea"/>
              </a:rPr>
              <a:t>TEFLON HOSE </a:t>
            </a:r>
            <a:r>
              <a:rPr lang="ko-KR" altLang="en-US" sz="1000">
                <a:latin typeface="+mn-ea"/>
              </a:rPr>
              <a:t>사용</a:t>
            </a:r>
            <a:r>
              <a:rPr lang="en-US" altLang="ko-KR" sz="1000">
                <a:latin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4.5.2.12. </a:t>
            </a:r>
            <a:r>
              <a:rPr lang="ko-KR" altLang="en-US" sz="1000">
                <a:latin typeface="+mn-ea"/>
              </a:rPr>
              <a:t>배관의 신설 인입 배관에는 </a:t>
            </a:r>
            <a:r>
              <a:rPr lang="en-US" altLang="ko-KR" sz="1000">
                <a:latin typeface="+mn-ea"/>
              </a:rPr>
              <a:t>FLUSHING</a:t>
            </a:r>
            <a:r>
              <a:rPr lang="ko-KR" altLang="en-US" sz="1000">
                <a:latin typeface="+mn-ea"/>
              </a:rPr>
              <a:t>할 수 있도록 별도의 </a:t>
            </a:r>
            <a:r>
              <a:rPr lang="en-US" altLang="ko-KR" sz="1000">
                <a:latin typeface="+mn-ea"/>
              </a:rPr>
              <a:t>VALVE</a:t>
            </a:r>
            <a:r>
              <a:rPr lang="ko-KR" altLang="en-US" sz="1000">
                <a:latin typeface="+mn-ea"/>
              </a:rPr>
              <a:t>를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  설치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4.5.2.13. </a:t>
            </a:r>
            <a:r>
              <a:rPr lang="ko-KR" altLang="en-US" sz="1000">
                <a:latin typeface="+mn-ea"/>
              </a:rPr>
              <a:t>모든 배관에 </a:t>
            </a:r>
            <a:r>
              <a:rPr lang="en-US" altLang="ko-KR" sz="1000">
                <a:latin typeface="+mn-ea"/>
              </a:rPr>
              <a:t>SOLENOID VALVE </a:t>
            </a:r>
            <a:r>
              <a:rPr lang="ko-KR" altLang="en-US" sz="1000">
                <a:latin typeface="+mn-ea"/>
              </a:rPr>
              <a:t>및 </a:t>
            </a:r>
            <a:r>
              <a:rPr lang="en-US" altLang="ko-KR" sz="1000">
                <a:latin typeface="+mn-ea"/>
              </a:rPr>
              <a:t>FILTER </a:t>
            </a:r>
            <a:r>
              <a:rPr lang="ko-KR" altLang="en-US" sz="1000">
                <a:latin typeface="+mn-ea"/>
              </a:rPr>
              <a:t>설치 시에는 </a:t>
            </a:r>
            <a:r>
              <a:rPr lang="en-US" altLang="ko-KR" sz="1000">
                <a:latin typeface="+mn-ea"/>
              </a:rPr>
              <a:t>BY-PASS</a:t>
            </a:r>
            <a:r>
              <a:rPr lang="ko-KR" altLang="en-US" sz="1000">
                <a:latin typeface="+mn-ea"/>
              </a:rPr>
              <a:t>를 설치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  한다</a:t>
            </a:r>
            <a:r>
              <a:rPr lang="en-US" altLang="ko-KR" sz="1000">
                <a:latin typeface="+mn-ea"/>
              </a:rPr>
              <a:t>. (AIR, </a:t>
            </a:r>
            <a:r>
              <a:rPr lang="ko-KR" altLang="en-US" sz="1000">
                <a:latin typeface="+mn-ea"/>
              </a:rPr>
              <a:t>냉각수</a:t>
            </a:r>
            <a:r>
              <a:rPr lang="en-US" altLang="ko-KR" sz="1000">
                <a:latin typeface="+mn-ea"/>
              </a:rPr>
              <a:t>, </a:t>
            </a:r>
            <a:r>
              <a:rPr lang="ko-KR" altLang="en-US" sz="1000">
                <a:latin typeface="+mn-ea"/>
              </a:rPr>
              <a:t>스팀</a:t>
            </a:r>
            <a:r>
              <a:rPr lang="en-US" altLang="ko-KR" sz="1000">
                <a:latin typeface="+mn-ea"/>
              </a:rPr>
              <a:t>, DI WATER)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4.5.2.14. </a:t>
            </a:r>
            <a:r>
              <a:rPr lang="ko-KR" altLang="en-US" sz="1000">
                <a:latin typeface="+mn-ea"/>
              </a:rPr>
              <a:t>사용 유체에 대하여 내부 이물이 발생되지 않도록 내부 표면 처리한다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4.5.2.15. </a:t>
            </a:r>
            <a:r>
              <a:rPr lang="ko-KR" altLang="en-US" sz="1000">
                <a:latin typeface="+mn-ea"/>
              </a:rPr>
              <a:t>나사부는 </a:t>
            </a:r>
            <a:r>
              <a:rPr lang="en-US" altLang="ko-KR" sz="1000">
                <a:latin typeface="+mn-ea"/>
              </a:rPr>
              <a:t>SEAL TAPPING </a:t>
            </a:r>
            <a:r>
              <a:rPr lang="ko-KR" altLang="en-US" sz="1000">
                <a:latin typeface="+mn-ea"/>
              </a:rPr>
              <a:t>후 </a:t>
            </a:r>
            <a:r>
              <a:rPr lang="en-US" altLang="ko-KR" sz="1000">
                <a:latin typeface="+mn-ea"/>
              </a:rPr>
              <a:t>COMPOUND</a:t>
            </a:r>
            <a:r>
              <a:rPr lang="ko-KR" altLang="en-US" sz="1000">
                <a:latin typeface="+mn-ea"/>
              </a:rPr>
              <a:t>를 필히 바르고 조립한다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4.5.2.16. </a:t>
            </a:r>
            <a:r>
              <a:rPr lang="ko-KR" altLang="en-US" sz="1000">
                <a:latin typeface="+mn-ea"/>
              </a:rPr>
              <a:t>배관 조립 시 청결 상태에서 진행토록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4.5.2.17. </a:t>
            </a:r>
            <a:r>
              <a:rPr lang="ko-KR" altLang="en-US" sz="1000">
                <a:latin typeface="+mn-ea"/>
              </a:rPr>
              <a:t>모든 배관은 결로에 대한 대응책이 마련되어야 한다</a:t>
            </a:r>
            <a:r>
              <a:rPr lang="en-US" altLang="ko-KR" sz="1000">
                <a:latin typeface="+mn-ea"/>
              </a:rPr>
              <a:t>.</a:t>
            </a:r>
            <a:endParaRPr lang="ko-KR" altLang="en-US" sz="1000">
              <a:latin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4.5.2.18. Utility Hook-up Point</a:t>
            </a:r>
            <a:r>
              <a:rPr lang="ko-KR" altLang="en-US" sz="1000">
                <a:latin typeface="+mn-ea"/>
              </a:rPr>
              <a:t>는</a:t>
            </a:r>
            <a:r>
              <a:rPr lang="en-US" altLang="ko-KR" sz="1000">
                <a:latin typeface="+mn-ea"/>
              </a:rPr>
              <a:t>(Air, Power)</a:t>
            </a:r>
            <a:r>
              <a:rPr lang="ko-KR" altLang="en-US" sz="1000">
                <a:latin typeface="+mn-ea"/>
              </a:rPr>
              <a:t>최소화해서 인입하여 설비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</a:rPr>
              <a:t>               하부에 별도분기 배관을 설치하여 개별 설비로 공급하도록 한다</a:t>
            </a:r>
            <a:r>
              <a:rPr lang="en-US" altLang="ko-KR" sz="1000">
                <a:latin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</a:rPr>
              <a:t>               </a:t>
            </a:r>
            <a:r>
              <a:rPr lang="ko-KR" altLang="en-US" sz="1000">
                <a:latin typeface="+mn-ea"/>
              </a:rPr>
              <a:t>예</a:t>
            </a:r>
            <a:r>
              <a:rPr lang="en-US" altLang="ko-KR" sz="1000">
                <a:latin typeface="+mn-ea"/>
              </a:rPr>
              <a:t>) </a:t>
            </a:r>
            <a:r>
              <a:rPr lang="ko-KR" altLang="en-US" sz="1000">
                <a:latin typeface="+mn-ea"/>
              </a:rPr>
              <a:t>배관 구성 위치는 별도 협의 후 진행 할 것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50041" y="617956"/>
            <a:ext cx="4877816" cy="2912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4.6. </a:t>
            </a:r>
            <a:r>
              <a:rPr lang="ko-KR" altLang="en-US" sz="1000" b="1">
                <a:latin typeface="+mn-ea"/>
                <a:ea typeface="+mn-ea"/>
              </a:rPr>
              <a:t>약품 공정  </a:t>
            </a:r>
            <a:endParaRPr lang="en-US" altLang="ko-KR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4.6.1. </a:t>
            </a:r>
            <a:r>
              <a:rPr lang="ko-KR" altLang="en-US" sz="1000">
                <a:latin typeface="+mn-ea"/>
                <a:ea typeface="+mn-ea"/>
              </a:rPr>
              <a:t>사용 약품에 의한 설비의 부식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마모가 발생치 않도록 내화학성 재질로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만들어야 하며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설비의 유지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보수 및 안전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환경에 문제가 없도록 약품의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비산 방지 장치도 추가 하여야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4.6.2. </a:t>
            </a:r>
            <a:r>
              <a:rPr lang="ko-KR" altLang="en-US" sz="1000">
                <a:latin typeface="+mn-ea"/>
                <a:ea typeface="+mn-ea"/>
              </a:rPr>
              <a:t>별도로 해당 설비의“설비 제작 표준서”에서 지정하는 세부 요구사항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전체를 제대로 반영하여 양산시 약품에 의한 문제가 발생치 않도록 제작한다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4.7. </a:t>
            </a:r>
            <a:r>
              <a:rPr lang="ko-KR" altLang="en-US" sz="1000" b="1">
                <a:latin typeface="+mn-ea"/>
                <a:ea typeface="+mn-ea"/>
              </a:rPr>
              <a:t>재료</a:t>
            </a:r>
            <a:endParaRPr lang="en-US" altLang="ko-KR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 </a:t>
            </a:r>
            <a:r>
              <a:rPr lang="en-US" altLang="ko-KR" sz="1000">
                <a:latin typeface="+mn-ea"/>
                <a:ea typeface="+mn-ea"/>
              </a:rPr>
              <a:t>4.7.1. </a:t>
            </a:r>
            <a:r>
              <a:rPr lang="ko-KR" altLang="en-US" sz="1000">
                <a:latin typeface="+mn-ea"/>
                <a:ea typeface="+mn-ea"/>
              </a:rPr>
              <a:t>모든 부품은 오염 물질을 배출하지 않는 </a:t>
            </a:r>
            <a:r>
              <a:rPr lang="en-US" altLang="ko-KR" sz="1000">
                <a:latin typeface="+mn-ea"/>
                <a:ea typeface="+mn-ea"/>
              </a:rPr>
              <a:t>CLEAN </a:t>
            </a:r>
            <a:r>
              <a:rPr lang="ko-KR" altLang="en-US" sz="1000">
                <a:latin typeface="+mn-ea"/>
                <a:ea typeface="+mn-ea"/>
              </a:rPr>
              <a:t>재질을 사용한다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4.7.2. </a:t>
            </a:r>
            <a:r>
              <a:rPr lang="ko-KR" altLang="en-US" sz="1000">
                <a:latin typeface="+mn-ea"/>
                <a:ea typeface="+mn-ea"/>
              </a:rPr>
              <a:t>설비의 </a:t>
            </a:r>
            <a:r>
              <a:rPr lang="en-US" altLang="ko-KR" sz="1000">
                <a:latin typeface="+mn-ea"/>
                <a:ea typeface="+mn-ea"/>
              </a:rPr>
              <a:t>BASE</a:t>
            </a:r>
            <a:r>
              <a:rPr lang="ko-KR" altLang="en-US" sz="1000">
                <a:latin typeface="+mn-ea"/>
                <a:ea typeface="+mn-ea"/>
              </a:rPr>
              <a:t>는 </a:t>
            </a:r>
            <a:r>
              <a:rPr lang="en-US" altLang="ko-KR" sz="1000">
                <a:latin typeface="+mn-ea"/>
                <a:ea typeface="+mn-ea"/>
              </a:rPr>
              <a:t>15~25T</a:t>
            </a:r>
            <a:r>
              <a:rPr lang="ko-KR" altLang="en-US" sz="1000">
                <a:latin typeface="+mn-ea"/>
                <a:ea typeface="+mn-ea"/>
              </a:rPr>
              <a:t>로 적용하며 재질은 </a:t>
            </a:r>
            <a:r>
              <a:rPr lang="en-US" altLang="ko-KR" sz="1000">
                <a:latin typeface="+mn-ea"/>
                <a:ea typeface="+mn-ea"/>
              </a:rPr>
              <a:t>SS41</a:t>
            </a:r>
            <a:r>
              <a:rPr lang="ko-KR" altLang="en-US" sz="1000">
                <a:latin typeface="+mn-ea"/>
                <a:ea typeface="+mn-ea"/>
              </a:rPr>
              <a:t>로 적용한다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4.7.3. </a:t>
            </a:r>
            <a:r>
              <a:rPr lang="ko-KR" altLang="en-US" sz="1000">
                <a:latin typeface="+mn-ea"/>
                <a:ea typeface="+mn-ea"/>
              </a:rPr>
              <a:t>프로파일은 클린룸 용을 적용한다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4.7.4. </a:t>
            </a:r>
            <a:r>
              <a:rPr lang="ko-KR" altLang="en-US" sz="1000">
                <a:latin typeface="+mn-ea"/>
                <a:ea typeface="+mn-ea"/>
              </a:rPr>
              <a:t>설비의 </a:t>
            </a:r>
            <a:r>
              <a:rPr lang="en-US" altLang="ko-KR" sz="1000">
                <a:latin typeface="+mn-ea"/>
                <a:ea typeface="+mn-ea"/>
              </a:rPr>
              <a:t>BASE</a:t>
            </a:r>
            <a:r>
              <a:rPr lang="ko-KR" altLang="en-US" sz="1000">
                <a:latin typeface="+mn-ea"/>
                <a:ea typeface="+mn-ea"/>
              </a:rPr>
              <a:t>는 표면 도금처리하거나 페인트 도색으로 녹방지를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4.7.5. </a:t>
            </a:r>
            <a:r>
              <a:rPr lang="ko-KR" altLang="en-US" sz="1000">
                <a:latin typeface="+mn-ea"/>
                <a:ea typeface="+mn-ea"/>
              </a:rPr>
              <a:t>지그류는 초경 </a:t>
            </a:r>
            <a:r>
              <a:rPr lang="en-US" altLang="ko-KR" sz="1000">
                <a:latin typeface="+mn-ea"/>
                <a:ea typeface="+mn-ea"/>
              </a:rPr>
              <a:t>&amp; skd11</a:t>
            </a:r>
            <a:r>
              <a:rPr lang="ko-KR" altLang="en-US" sz="1000">
                <a:latin typeface="+mn-ea"/>
                <a:ea typeface="+mn-ea"/>
              </a:rPr>
              <a:t>을 적용한다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 4.7.6. </a:t>
            </a:r>
            <a:r>
              <a:rPr lang="ko-KR" altLang="en-US" sz="1000">
                <a:latin typeface="+mn-ea"/>
                <a:ea typeface="+mn-ea"/>
              </a:rPr>
              <a:t>제품에 닿는 부분은 피크와 </a:t>
            </a:r>
            <a:r>
              <a:rPr lang="en-US" altLang="ko-KR" sz="1000">
                <a:latin typeface="+mn-ea"/>
                <a:ea typeface="+mn-ea"/>
              </a:rPr>
              <a:t>pet</a:t>
            </a:r>
            <a:r>
              <a:rPr lang="ko-KR" altLang="en-US" sz="1000">
                <a:latin typeface="+mn-ea"/>
                <a:ea typeface="+mn-ea"/>
              </a:rPr>
              <a:t>를 적용한다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마모가 심한 부분은  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    피크를 적용한다</a:t>
            </a:r>
            <a:r>
              <a:rPr lang="en-US" altLang="ko-KR" sz="100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374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952206" y="613757"/>
            <a:ext cx="4877816" cy="292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>
                <a:latin typeface="+mn-ea"/>
                <a:ea typeface="+mn-ea"/>
              </a:rPr>
              <a:t> 4.9. </a:t>
            </a:r>
            <a:r>
              <a:rPr lang="ko-KR" altLang="en-US" sz="1000" b="1" smtClean="0">
                <a:latin typeface="+mn-ea"/>
                <a:ea typeface="+mn-ea"/>
              </a:rPr>
              <a:t>측정부</a:t>
            </a:r>
            <a:endParaRPr lang="en-US" altLang="ko-KR" sz="1000" b="1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b="1">
                <a:latin typeface="+mn-ea"/>
                <a:ea typeface="+mn-ea"/>
              </a:rPr>
              <a:t> </a:t>
            </a:r>
            <a:r>
              <a:rPr lang="en-US" altLang="ko-KR" sz="1000">
                <a:latin typeface="+mn-ea"/>
                <a:ea typeface="+mn-ea"/>
              </a:rPr>
              <a:t>4.9.1. </a:t>
            </a:r>
            <a:r>
              <a:rPr lang="ko-KR" altLang="en-US" sz="1000">
                <a:latin typeface="+mn-ea"/>
                <a:ea typeface="+mn-ea"/>
              </a:rPr>
              <a:t>전압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저항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온도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습도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형상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무게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길이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유무 등을 </a:t>
            </a:r>
            <a:r>
              <a:rPr lang="en-US" altLang="ko-KR" sz="1000">
                <a:latin typeface="+mn-ea"/>
                <a:ea typeface="+mn-ea"/>
              </a:rPr>
              <a:t>Vision, Tester </a:t>
            </a:r>
            <a:r>
              <a:rPr lang="ko-KR" altLang="en-US" sz="1000">
                <a:latin typeface="+mn-ea"/>
                <a:ea typeface="+mn-ea"/>
              </a:rPr>
              <a:t>등으로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측정하는 </a:t>
            </a:r>
            <a:r>
              <a:rPr lang="ko-KR" altLang="en-US" sz="1000">
                <a:latin typeface="+mn-ea"/>
                <a:ea typeface="+mn-ea"/>
              </a:rPr>
              <a:t>기능이 적용된 설비는 측정값의 </a:t>
            </a:r>
            <a:r>
              <a:rPr lang="en-US" altLang="ko-KR" sz="1000">
                <a:latin typeface="+mn-ea"/>
                <a:ea typeface="+mn-ea"/>
              </a:rPr>
              <a:t>1</a:t>
            </a:r>
            <a:r>
              <a:rPr lang="ko-KR" altLang="en-US" sz="1000">
                <a:latin typeface="+mn-ea"/>
                <a:ea typeface="+mn-ea"/>
              </a:rPr>
              <a:t>종</a:t>
            </a:r>
            <a:r>
              <a:rPr lang="en-US" altLang="ko-KR" sz="1000">
                <a:latin typeface="+mn-ea"/>
                <a:ea typeface="+mn-ea"/>
              </a:rPr>
              <a:t>/2</a:t>
            </a:r>
            <a:r>
              <a:rPr lang="ko-KR" altLang="en-US" sz="1000">
                <a:latin typeface="+mn-ea"/>
                <a:ea typeface="+mn-ea"/>
              </a:rPr>
              <a:t>종 오류가 발생치 않도록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설계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제작 하여야 한다</a:t>
            </a:r>
            <a:r>
              <a:rPr lang="en-US" altLang="ko-KR" sz="1000">
                <a:latin typeface="+mn-ea"/>
                <a:ea typeface="+mn-ea"/>
              </a:rPr>
              <a:t>.  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4.9.2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별도로 해당 설비의“설비 제작 표준서”에서 지정하는 세부 요구사항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 </a:t>
            </a:r>
            <a:r>
              <a:rPr lang="ko-KR" altLang="en-US" sz="1000" smtClean="0">
                <a:latin typeface="+mn-ea"/>
                <a:ea typeface="+mn-ea"/>
              </a:rPr>
              <a:t>   </a:t>
            </a:r>
            <a:r>
              <a:rPr lang="ko-KR" altLang="en-US" sz="1000">
                <a:latin typeface="+mn-ea"/>
                <a:ea typeface="+mn-ea"/>
              </a:rPr>
              <a:t>전체를 제대로 반영하여 양산시 측정 오류에 의한 문제가 발생치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않도록 </a:t>
            </a:r>
            <a:r>
              <a:rPr lang="ko-KR" altLang="en-US" sz="1000">
                <a:latin typeface="+mn-ea"/>
                <a:ea typeface="+mn-ea"/>
              </a:rPr>
              <a:t>제작한다</a:t>
            </a:r>
            <a:r>
              <a:rPr lang="en-US" altLang="ko-KR" sz="1000">
                <a:latin typeface="+mn-ea"/>
                <a:ea typeface="+mn-ea"/>
              </a:rPr>
              <a:t>. 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smtClean="0">
                <a:latin typeface="+mn-ea"/>
                <a:ea typeface="+mn-ea"/>
              </a:rPr>
              <a:t>  4.10</a:t>
            </a:r>
            <a:r>
              <a:rPr lang="en-US" altLang="ko-KR" sz="1000" b="1">
                <a:latin typeface="+mn-ea"/>
                <a:ea typeface="+mn-ea"/>
              </a:rPr>
              <a:t>. </a:t>
            </a:r>
            <a:r>
              <a:rPr lang="ko-KR" altLang="en-US" sz="1000" b="1" smtClean="0">
                <a:latin typeface="+mn-ea"/>
                <a:ea typeface="+mn-ea"/>
              </a:rPr>
              <a:t>용접부</a:t>
            </a:r>
            <a:endParaRPr lang="en-US" altLang="ko-KR" sz="1000" b="1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4.10.1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레이져 용접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저항 용접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초음파 용접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납 용접등  용접 공정이 적용된</a:t>
            </a:r>
          </a:p>
          <a:p>
            <a:pPr>
              <a:lnSpc>
                <a:spcPts val="1300"/>
              </a:lnSpc>
            </a:pPr>
            <a:r>
              <a:rPr lang="ko-KR" altLang="en-US" sz="1000">
                <a:latin typeface="+mn-ea"/>
                <a:ea typeface="+mn-ea"/>
              </a:rPr>
              <a:t>     </a:t>
            </a:r>
            <a:r>
              <a:rPr lang="ko-KR" altLang="en-US" sz="1000" smtClean="0">
                <a:latin typeface="+mn-ea"/>
                <a:ea typeface="+mn-ea"/>
              </a:rPr>
              <a:t>       </a:t>
            </a:r>
            <a:r>
              <a:rPr lang="ko-KR" altLang="en-US" sz="1000">
                <a:latin typeface="+mn-ea"/>
                <a:ea typeface="+mn-ea"/>
              </a:rPr>
              <a:t>설비는 용접 품질</a:t>
            </a:r>
            <a:r>
              <a:rPr lang="en-US" altLang="ko-KR" sz="100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설비 유지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보수 </a:t>
            </a:r>
            <a:r>
              <a:rPr lang="en-US" altLang="ko-KR" sz="1000">
                <a:latin typeface="+mn-ea"/>
                <a:ea typeface="+mn-ea"/>
              </a:rPr>
              <a:t>,</a:t>
            </a:r>
            <a:r>
              <a:rPr lang="ko-KR" altLang="en-US" sz="1000">
                <a:latin typeface="+mn-ea"/>
                <a:ea typeface="+mn-ea"/>
              </a:rPr>
              <a:t>안전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환경등의 문제가 발생치 않도록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설계</a:t>
            </a:r>
            <a:r>
              <a:rPr lang="en-US" altLang="ko-KR" sz="1000">
                <a:latin typeface="+mn-ea"/>
                <a:ea typeface="+mn-ea"/>
              </a:rPr>
              <a:t>/</a:t>
            </a:r>
            <a:r>
              <a:rPr lang="ko-KR" altLang="en-US" sz="1000">
                <a:latin typeface="+mn-ea"/>
                <a:ea typeface="+mn-ea"/>
              </a:rPr>
              <a:t>제작 하여야 한다</a:t>
            </a:r>
            <a:r>
              <a:rPr lang="en-US" altLang="ko-KR" sz="100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smtClean="0">
                <a:latin typeface="+mn-ea"/>
                <a:ea typeface="+mn-ea"/>
              </a:rPr>
              <a:t>    4.10.2</a:t>
            </a:r>
            <a:r>
              <a:rPr lang="en-US" altLang="ko-KR" sz="1000">
                <a:latin typeface="+mn-ea"/>
                <a:ea typeface="+mn-ea"/>
              </a:rPr>
              <a:t>. </a:t>
            </a:r>
            <a:r>
              <a:rPr lang="ko-KR" altLang="en-US" sz="1000">
                <a:latin typeface="+mn-ea"/>
                <a:ea typeface="+mn-ea"/>
              </a:rPr>
              <a:t>별도로 해당 설비의“설비 제작 표준서”에서 지정하는 세부 요구사항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</a:t>
            </a:r>
            <a:r>
              <a:rPr lang="ko-KR" altLang="en-US" sz="1000">
                <a:latin typeface="+mn-ea"/>
                <a:ea typeface="+mn-ea"/>
              </a:rPr>
              <a:t>전체를 제대로 반영하여 양산시 용접부에 의한 문제가 발생치 </a:t>
            </a:r>
          </a:p>
          <a:p>
            <a:pPr>
              <a:lnSpc>
                <a:spcPts val="1300"/>
              </a:lnSpc>
            </a:pPr>
            <a:r>
              <a:rPr lang="ko-KR" altLang="en-US" sz="1000" smtClean="0">
                <a:latin typeface="+mn-ea"/>
                <a:ea typeface="+mn-ea"/>
              </a:rPr>
              <a:t>             않도록 </a:t>
            </a:r>
            <a:r>
              <a:rPr lang="ko-KR" altLang="en-US" sz="1000">
                <a:latin typeface="+mn-ea"/>
                <a:ea typeface="+mn-ea"/>
              </a:rPr>
              <a:t>제작한다</a:t>
            </a:r>
            <a:r>
              <a:rPr lang="en-US" altLang="ko-KR" sz="1000">
                <a:latin typeface="+mn-ea"/>
                <a:ea typeface="+mn-ea"/>
              </a:rPr>
              <a:t>. 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55" y="1517019"/>
            <a:ext cx="4587307" cy="90386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55" y="2636912"/>
            <a:ext cx="4587307" cy="345638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74390" y="613757"/>
            <a:ext cx="4877816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4.8. </a:t>
            </a:r>
            <a:r>
              <a:rPr lang="ko-KR" altLang="en-US" sz="1000" b="1" dirty="0" smtClean="0">
                <a:latin typeface="+mn-ea"/>
                <a:ea typeface="+mn-ea"/>
              </a:rPr>
              <a:t>도색</a:t>
            </a:r>
            <a:r>
              <a:rPr lang="en-US" altLang="ko-KR" sz="1000" b="1" dirty="0" smtClean="0">
                <a:latin typeface="+mn-ea"/>
                <a:ea typeface="+mn-ea"/>
              </a:rPr>
              <a:t>,</a:t>
            </a:r>
            <a:r>
              <a:rPr lang="ko-KR" altLang="en-US" sz="1000" b="1" dirty="0" smtClean="0">
                <a:latin typeface="+mn-ea"/>
                <a:ea typeface="+mn-ea"/>
              </a:rPr>
              <a:t>도장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4.8.1. </a:t>
            </a:r>
            <a:r>
              <a:rPr lang="ko-KR" altLang="en-US" sz="1000" dirty="0" smtClean="0">
                <a:latin typeface="+mn-ea"/>
                <a:ea typeface="+mn-ea"/>
              </a:rPr>
              <a:t>설비의 표면은 </a:t>
            </a:r>
            <a:r>
              <a:rPr lang="en-US" altLang="ko-KR" sz="1000" dirty="0" smtClean="0">
                <a:latin typeface="+mn-ea"/>
                <a:ea typeface="+mn-ea"/>
              </a:rPr>
              <a:t>SDI</a:t>
            </a:r>
            <a:r>
              <a:rPr lang="ko-KR" altLang="en-US" sz="1000" dirty="0" smtClean="0">
                <a:latin typeface="+mn-ea"/>
                <a:ea typeface="+mn-ea"/>
              </a:rPr>
              <a:t>에서 지정한 도장 규격으로 진행한다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4.8.2. </a:t>
            </a:r>
            <a:r>
              <a:rPr lang="ko-KR" altLang="en-US" sz="1000" dirty="0" smtClean="0">
                <a:latin typeface="+mn-ea"/>
                <a:ea typeface="+mn-ea"/>
              </a:rPr>
              <a:t>모든 설비는 면 고르기 작업 및 방청 작업을 완벽하게 실시 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err="1" smtClean="0">
                <a:latin typeface="+mn-ea"/>
                <a:ea typeface="+mn-ea"/>
              </a:rPr>
              <a:t>도색하고</a:t>
            </a:r>
            <a:r>
              <a:rPr lang="ko-KR" altLang="en-US" sz="1000" dirty="0" smtClean="0">
                <a:latin typeface="+mn-ea"/>
                <a:ea typeface="+mn-ea"/>
              </a:rPr>
              <a:t> 열처리를 한다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err="1" smtClean="0">
                <a:latin typeface="+mn-ea"/>
                <a:ea typeface="+mn-ea"/>
              </a:rPr>
              <a:t>소부도장</a:t>
            </a:r>
            <a:r>
              <a:rPr lang="en-US" altLang="ko-KR" sz="1000" dirty="0" smtClean="0">
                <a:latin typeface="+mn-ea"/>
                <a:ea typeface="+mn-ea"/>
              </a:rPr>
              <a:t>).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4.8.3. </a:t>
            </a:r>
            <a:r>
              <a:rPr lang="ko-KR" altLang="en-US" sz="1000" dirty="0" smtClean="0">
                <a:latin typeface="+mn-ea"/>
                <a:ea typeface="+mn-ea"/>
              </a:rPr>
              <a:t>색상은 아래 기준에 따른다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※ </a:t>
            </a:r>
            <a:r>
              <a:rPr lang="ko-KR" altLang="en-US" sz="1000" dirty="0">
                <a:latin typeface="+mn-ea"/>
                <a:ea typeface="+mn-ea"/>
              </a:rPr>
              <a:t>색상 </a:t>
            </a:r>
            <a:r>
              <a:rPr lang="ko-KR" altLang="en-US" sz="1000" dirty="0" smtClean="0">
                <a:latin typeface="+mn-ea"/>
                <a:ea typeface="+mn-ea"/>
              </a:rPr>
              <a:t>기준표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4.8.4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ko-KR" sz="1000" dirty="0">
                <a:latin typeface="+mn-ea"/>
                <a:ea typeface="+mn-ea"/>
              </a:rPr>
              <a:t>아래 세가지 중 선택해서 사용</a:t>
            </a:r>
            <a:r>
              <a:rPr lang="en-US" altLang="ko-KR" sz="1000" dirty="0">
                <a:latin typeface="+mn-ea"/>
                <a:ea typeface="+mn-ea"/>
              </a:rPr>
              <a:t> (</a:t>
            </a:r>
            <a:r>
              <a:rPr lang="ko-KR" altLang="ko-KR" sz="1000" dirty="0">
                <a:latin typeface="+mn-ea"/>
                <a:ea typeface="+mn-ea"/>
              </a:rPr>
              <a:t>상아색</a:t>
            </a:r>
            <a:r>
              <a:rPr lang="en-US" altLang="ko-KR" sz="1000" dirty="0">
                <a:latin typeface="+mn-ea"/>
                <a:ea typeface="+mn-ea"/>
              </a:rPr>
              <a:t> )</a:t>
            </a: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err="1">
                <a:latin typeface="+mn-ea"/>
                <a:ea typeface="+mn-ea"/>
              </a:rPr>
              <a:t>Munsell</a:t>
            </a:r>
            <a:r>
              <a:rPr lang="en-US" altLang="ko-KR" sz="1000" dirty="0">
                <a:latin typeface="+mn-ea"/>
                <a:ea typeface="+mn-ea"/>
              </a:rPr>
              <a:t> NO 2.5Y 9/2 </a:t>
            </a: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② </a:t>
            </a:r>
            <a:r>
              <a:rPr lang="en-US" altLang="ko-KR" sz="1000" dirty="0" smtClean="0">
                <a:latin typeface="+mn-ea"/>
                <a:ea typeface="+mn-ea"/>
              </a:rPr>
              <a:t>KCC </a:t>
            </a:r>
            <a:r>
              <a:rPr lang="en-US" altLang="ko-KR" sz="1000" dirty="0">
                <a:latin typeface="+mn-ea"/>
                <a:ea typeface="+mn-ea"/>
              </a:rPr>
              <a:t>, C-30891 , </a:t>
            </a:r>
            <a:r>
              <a:rPr lang="ko-KR" altLang="ko-KR" sz="1000" dirty="0">
                <a:latin typeface="+mn-ea"/>
                <a:ea typeface="+mn-ea"/>
              </a:rPr>
              <a:t>유광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③ </a:t>
            </a:r>
            <a:r>
              <a:rPr lang="en-US" altLang="ko-KR" sz="1000" dirty="0" smtClean="0">
                <a:latin typeface="+mn-ea"/>
                <a:ea typeface="+mn-ea"/>
              </a:rPr>
              <a:t>EX8816(S</a:t>
            </a:r>
            <a:r>
              <a:rPr lang="en-US" altLang="ko-KR" sz="1000" dirty="0">
                <a:latin typeface="+mn-ea"/>
                <a:ea typeface="+mn-ea"/>
              </a:rPr>
              <a:t>)-SR-WHD20, </a:t>
            </a:r>
            <a:r>
              <a:rPr lang="en-US" altLang="ko-KR" sz="1000" dirty="0" smtClean="0">
                <a:latin typeface="+mn-ea"/>
                <a:ea typeface="+mn-ea"/>
              </a:rPr>
              <a:t>KCC</a:t>
            </a:r>
            <a:endParaRPr lang="ko-KR" altLang="ko-KR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471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4.9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 smtClean="0">
                <a:latin typeface="+mn-ea"/>
                <a:ea typeface="+mn-ea"/>
              </a:rPr>
              <a:t>측정부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b="1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4.9.1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전압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저항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온도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습도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형상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무게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길이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유무 등을 </a:t>
            </a:r>
            <a:r>
              <a:rPr lang="en-US" altLang="ko-KR" sz="1000" dirty="0">
                <a:latin typeface="+mn-ea"/>
                <a:ea typeface="+mn-ea"/>
              </a:rPr>
              <a:t>Vision, Tester </a:t>
            </a:r>
            <a:r>
              <a:rPr lang="ko-KR" altLang="en-US" sz="1000" dirty="0">
                <a:latin typeface="+mn-ea"/>
                <a:ea typeface="+mn-ea"/>
              </a:rPr>
              <a:t>등으로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측정하는 </a:t>
            </a:r>
            <a:r>
              <a:rPr lang="ko-KR" altLang="en-US" sz="1000" dirty="0">
                <a:latin typeface="+mn-ea"/>
                <a:ea typeface="+mn-ea"/>
              </a:rPr>
              <a:t>기능이 적용된 설비는 측정값의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종</a:t>
            </a:r>
            <a:r>
              <a:rPr lang="en-US" altLang="ko-KR" sz="1000" dirty="0">
                <a:latin typeface="+mn-ea"/>
                <a:ea typeface="+mn-ea"/>
              </a:rPr>
              <a:t>/2</a:t>
            </a:r>
            <a:r>
              <a:rPr lang="ko-KR" altLang="en-US" sz="1000" dirty="0">
                <a:latin typeface="+mn-ea"/>
                <a:ea typeface="+mn-ea"/>
              </a:rPr>
              <a:t>종 오류가 발생치 않도록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설계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제작 하여야 한다</a:t>
            </a:r>
            <a:r>
              <a:rPr lang="en-US" altLang="ko-KR" sz="1000" dirty="0">
                <a:latin typeface="+mn-ea"/>
                <a:ea typeface="+mn-ea"/>
              </a:rPr>
              <a:t>.  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4.9.2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별도로 해당 </a:t>
            </a:r>
            <a:r>
              <a:rPr lang="ko-KR" altLang="en-US" sz="1000" dirty="0" err="1">
                <a:latin typeface="+mn-ea"/>
                <a:ea typeface="+mn-ea"/>
              </a:rPr>
              <a:t>설비의“설비</a:t>
            </a:r>
            <a:r>
              <a:rPr lang="ko-KR" altLang="en-US" sz="1000" dirty="0">
                <a:latin typeface="+mn-ea"/>
                <a:ea typeface="+mn-ea"/>
              </a:rPr>
              <a:t> 제작 </a:t>
            </a:r>
            <a:r>
              <a:rPr lang="ko-KR" altLang="en-US" sz="1000" dirty="0" err="1">
                <a:latin typeface="+mn-ea"/>
                <a:ea typeface="+mn-ea"/>
              </a:rPr>
              <a:t>표준서”에서</a:t>
            </a:r>
            <a:r>
              <a:rPr lang="ko-KR" altLang="en-US" sz="1000" dirty="0">
                <a:latin typeface="+mn-ea"/>
                <a:ea typeface="+mn-ea"/>
              </a:rPr>
              <a:t> 지정하는 세부 요구사항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>
                <a:latin typeface="+mn-ea"/>
                <a:ea typeface="+mn-ea"/>
              </a:rPr>
              <a:t>전체를 제대로 반영하여 양산시 측정 오류에 의한 문제가 발생치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않도록 </a:t>
            </a:r>
            <a:r>
              <a:rPr lang="ko-KR" altLang="en-US" sz="1000" dirty="0">
                <a:latin typeface="+mn-ea"/>
                <a:ea typeface="+mn-ea"/>
              </a:rPr>
              <a:t>제작한다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4.10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 smtClean="0">
                <a:latin typeface="+mn-ea"/>
                <a:ea typeface="+mn-ea"/>
              </a:rPr>
              <a:t>용접부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4.10.1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레이져</a:t>
            </a:r>
            <a:r>
              <a:rPr lang="ko-KR" altLang="en-US" sz="1000" dirty="0">
                <a:latin typeface="+mn-ea"/>
                <a:ea typeface="+mn-ea"/>
              </a:rPr>
              <a:t> 용접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저항 용접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초음파 용접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납 </a:t>
            </a:r>
            <a:r>
              <a:rPr lang="ko-KR" altLang="en-US" sz="1000" dirty="0" err="1">
                <a:latin typeface="+mn-ea"/>
                <a:ea typeface="+mn-ea"/>
              </a:rPr>
              <a:t>용접등</a:t>
            </a:r>
            <a:r>
              <a:rPr lang="ko-KR" altLang="en-US" sz="1000" dirty="0">
                <a:latin typeface="+mn-ea"/>
                <a:ea typeface="+mn-ea"/>
              </a:rPr>
              <a:t>  용접 공정이 적용된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>
                <a:latin typeface="+mn-ea"/>
                <a:ea typeface="+mn-ea"/>
              </a:rPr>
              <a:t>설비는 용접 품질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설비 유지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보수 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안전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환경등의</a:t>
            </a:r>
            <a:r>
              <a:rPr lang="ko-KR" altLang="en-US" sz="1000" dirty="0">
                <a:latin typeface="+mn-ea"/>
                <a:ea typeface="+mn-ea"/>
              </a:rPr>
              <a:t> 문제가 발생치 않도록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설계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제작 하여야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4.10.2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별도로 해당 </a:t>
            </a:r>
            <a:r>
              <a:rPr lang="ko-KR" altLang="en-US" sz="1000" dirty="0" err="1">
                <a:latin typeface="+mn-ea"/>
                <a:ea typeface="+mn-ea"/>
              </a:rPr>
              <a:t>설비의“설비</a:t>
            </a:r>
            <a:r>
              <a:rPr lang="ko-KR" altLang="en-US" sz="1000" dirty="0">
                <a:latin typeface="+mn-ea"/>
                <a:ea typeface="+mn-ea"/>
              </a:rPr>
              <a:t> 제작 </a:t>
            </a:r>
            <a:r>
              <a:rPr lang="ko-KR" altLang="en-US" sz="1000" dirty="0" err="1">
                <a:latin typeface="+mn-ea"/>
                <a:ea typeface="+mn-ea"/>
              </a:rPr>
              <a:t>표준서”에서</a:t>
            </a:r>
            <a:r>
              <a:rPr lang="ko-KR" altLang="en-US" sz="1000" dirty="0">
                <a:latin typeface="+mn-ea"/>
                <a:ea typeface="+mn-ea"/>
              </a:rPr>
              <a:t> 지정하는 세부 요구사항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 전체를 </a:t>
            </a:r>
            <a:r>
              <a:rPr lang="ko-KR" altLang="en-US" sz="1000" dirty="0">
                <a:latin typeface="+mn-ea"/>
                <a:ea typeface="+mn-ea"/>
              </a:rPr>
              <a:t>제대로 반영하여 양산시 </a:t>
            </a:r>
            <a:r>
              <a:rPr lang="ko-KR" altLang="en-US" sz="1000" dirty="0" err="1">
                <a:latin typeface="+mn-ea"/>
                <a:ea typeface="+mn-ea"/>
              </a:rPr>
              <a:t>용접부에</a:t>
            </a:r>
            <a:r>
              <a:rPr lang="ko-KR" altLang="en-US" sz="1000" dirty="0">
                <a:latin typeface="+mn-ea"/>
                <a:ea typeface="+mn-ea"/>
              </a:rPr>
              <a:t> 의한 문제가 발생치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않도록 </a:t>
            </a:r>
            <a:r>
              <a:rPr lang="ko-KR" altLang="en-US" sz="1000" dirty="0">
                <a:latin typeface="+mn-ea"/>
                <a:ea typeface="+mn-ea"/>
              </a:rPr>
              <a:t>제작한다</a:t>
            </a:r>
          </a:p>
        </p:txBody>
      </p:sp>
    </p:spTree>
    <p:extLst>
      <p:ext uri="{BB962C8B-B14F-4D97-AF65-F5344CB8AC3E}">
        <p14:creationId xmlns:p14="http://schemas.microsoft.com/office/powerpoint/2010/main" val="29464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B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77116</TotalTime>
  <Words>7209</Words>
  <Application>Microsoft Office PowerPoint</Application>
  <PresentationFormat>사용자 지정</PresentationFormat>
  <Paragraphs>1075</Paragraphs>
  <Slides>20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굴림</vt:lpstr>
      <vt:lpstr>맑은 고딕</vt:lpstr>
      <vt:lpstr>바탕</vt:lpstr>
      <vt:lpstr>휴먼옛체</vt:lpstr>
      <vt:lpstr>Arial</vt:lpstr>
      <vt:lpstr>Times New Roman</vt:lpstr>
      <vt:lpstr>KBB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6676</cp:revision>
  <dcterms:created xsi:type="dcterms:W3CDTF">2014-03-11T01:39:04Z</dcterms:created>
  <dcterms:modified xsi:type="dcterms:W3CDTF">2019-04-04T08:10:55Z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D:\1)18년\1)설비 제작 표준\설비제작표준 전략및 등록추진\24주차 추진 - 설비별표준제정완료\설비별 제작표준\극판\[제작표준서]천안 극판 Mother Line Coater 설비 제작_v3.pptx</vt:lpwstr>
  </property>
</Properties>
</file>